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2" r:id="rId1"/>
  </p:sldMasterIdLst>
  <p:notesMasterIdLst>
    <p:notesMasterId r:id="rId40"/>
  </p:notesMasterIdLst>
  <p:handoutMasterIdLst>
    <p:handoutMasterId r:id="rId41"/>
  </p:handoutMasterIdLst>
  <p:sldIdLst>
    <p:sldId id="454" r:id="rId2"/>
    <p:sldId id="453" r:id="rId3"/>
    <p:sldId id="563" r:id="rId4"/>
    <p:sldId id="594" r:id="rId5"/>
    <p:sldId id="605" r:id="rId6"/>
    <p:sldId id="606" r:id="rId7"/>
    <p:sldId id="604" r:id="rId8"/>
    <p:sldId id="571" r:id="rId9"/>
    <p:sldId id="564" r:id="rId10"/>
    <p:sldId id="574" r:id="rId11"/>
    <p:sldId id="597" r:id="rId12"/>
    <p:sldId id="596" r:id="rId13"/>
    <p:sldId id="601" r:id="rId14"/>
    <p:sldId id="576" r:id="rId15"/>
    <p:sldId id="602" r:id="rId16"/>
    <p:sldId id="577" r:id="rId17"/>
    <p:sldId id="578" r:id="rId18"/>
    <p:sldId id="603" r:id="rId19"/>
    <p:sldId id="565" r:id="rId20"/>
    <p:sldId id="591" r:id="rId21"/>
    <p:sldId id="582" r:id="rId22"/>
    <p:sldId id="599" r:id="rId23"/>
    <p:sldId id="583" r:id="rId24"/>
    <p:sldId id="584" r:id="rId25"/>
    <p:sldId id="585" r:id="rId26"/>
    <p:sldId id="586" r:id="rId27"/>
    <p:sldId id="568" r:id="rId28"/>
    <p:sldId id="569" r:id="rId29"/>
    <p:sldId id="607" r:id="rId30"/>
    <p:sldId id="566" r:id="rId31"/>
    <p:sldId id="579" r:id="rId32"/>
    <p:sldId id="567" r:id="rId33"/>
    <p:sldId id="595" r:id="rId34"/>
    <p:sldId id="580" r:id="rId35"/>
    <p:sldId id="592" r:id="rId36"/>
    <p:sldId id="610" r:id="rId37"/>
    <p:sldId id="609" r:id="rId38"/>
    <p:sldId id="464" r:id="rId39"/>
  </p:sldIdLst>
  <p:sldSz cx="9144000" cy="6858000" type="screen4x3"/>
  <p:notesSz cx="6797675" cy="9926638"/>
  <p:defaultTextStyle>
    <a:defPPr>
      <a:defRPr lang="es-P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FF0000"/>
    <a:srgbClr val="0000CC"/>
    <a:srgbClr val="FF9900"/>
    <a:srgbClr val="9999FF"/>
    <a:srgbClr val="11111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603" autoAdjust="0"/>
    <p:restoredTop sz="90231" autoAdjust="0"/>
  </p:normalViewPr>
  <p:slideViewPr>
    <p:cSldViewPr>
      <p:cViewPr>
        <p:scale>
          <a:sx n="75" d="100"/>
          <a:sy n="75" d="100"/>
        </p:scale>
        <p:origin x="-420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7030" cy="49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861" tIns="44932" rIns="89861" bIns="44932" numCol="1" anchor="t" anchorCtr="0" compatLnSpc="1">
            <a:prstTxWarp prst="textNoShape">
              <a:avLst/>
            </a:prstTxWarp>
          </a:bodyPr>
          <a:lstStyle>
            <a:lvl1pPr defTabSz="899003" eaLnBrk="0" hangingPunct="0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592" y="2"/>
            <a:ext cx="2947029" cy="49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861" tIns="44932" rIns="89861" bIns="44932" numCol="1" anchor="t" anchorCtr="0" compatLnSpc="1">
            <a:prstTxWarp prst="textNoShape">
              <a:avLst/>
            </a:prstTxWarp>
          </a:bodyPr>
          <a:lstStyle>
            <a:lvl1pPr algn="r" defTabSz="899003" eaLnBrk="0" hangingPunct="0">
              <a:defRPr sz="1200"/>
            </a:lvl1pPr>
          </a:lstStyle>
          <a:p>
            <a:pPr>
              <a:defRPr/>
            </a:pPr>
            <a:fld id="{4BDFDDD4-66E0-430E-8CBE-84043C7F357F}" type="datetimeFigureOut">
              <a:rPr lang="es-PE"/>
              <a:pPr>
                <a:defRPr/>
              </a:pPr>
              <a:t>04/07/2012</a:t>
            </a:fld>
            <a:endParaRPr lang="es-ES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7201"/>
            <a:ext cx="2947030" cy="49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861" tIns="44932" rIns="89861" bIns="44932" numCol="1" anchor="b" anchorCtr="0" compatLnSpc="1">
            <a:prstTxWarp prst="textNoShape">
              <a:avLst/>
            </a:prstTxWarp>
          </a:bodyPr>
          <a:lstStyle>
            <a:lvl1pPr defTabSz="899003" eaLnBrk="0" hangingPunct="0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592" y="9427201"/>
            <a:ext cx="2947029" cy="49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861" tIns="44932" rIns="89861" bIns="44932" numCol="1" anchor="b" anchorCtr="0" compatLnSpc="1">
            <a:prstTxWarp prst="textNoShape">
              <a:avLst/>
            </a:prstTxWarp>
          </a:bodyPr>
          <a:lstStyle>
            <a:lvl1pPr algn="r" defTabSz="899003" eaLnBrk="0" hangingPunct="0">
              <a:defRPr sz="1200"/>
            </a:lvl1pPr>
          </a:lstStyle>
          <a:p>
            <a:pPr>
              <a:defRPr/>
            </a:pPr>
            <a:fld id="{A0C5E94E-15E0-488A-8B83-C91475E5A53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03233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 bwMode="auto">
          <a:xfrm>
            <a:off x="0" y="2"/>
            <a:ext cx="2947030" cy="49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861" tIns="44932" rIns="89861" bIns="44932" numCol="1" anchor="t" anchorCtr="0" compatLnSpc="1">
            <a:prstTxWarp prst="textNoShape">
              <a:avLst/>
            </a:prstTxWarp>
          </a:bodyPr>
          <a:lstStyle>
            <a:lvl1pPr defTabSz="899003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 bwMode="auto">
          <a:xfrm>
            <a:off x="3849592" y="2"/>
            <a:ext cx="2947029" cy="49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861" tIns="44932" rIns="89861" bIns="44932" numCol="1" anchor="t" anchorCtr="0" compatLnSpc="1">
            <a:prstTxWarp prst="textNoShape">
              <a:avLst/>
            </a:prstTxWarp>
          </a:bodyPr>
          <a:lstStyle>
            <a:lvl1pPr algn="r" defTabSz="899003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4D04919-3B9A-4B18-8182-6E1DA73919DE}" type="datetimeFigureOut">
              <a:rPr lang="es-PE"/>
              <a:pPr>
                <a:defRPr/>
              </a:pPr>
              <a:t>04/07/2012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2869" tIns="41435" rIns="82869" bIns="41435" rtlCol="0" anchor="ctr"/>
          <a:lstStyle/>
          <a:p>
            <a:pPr lvl="0"/>
            <a:endParaRPr lang="es-PE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 bwMode="auto">
          <a:xfrm>
            <a:off x="679030" y="4714709"/>
            <a:ext cx="5439617" cy="446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861" tIns="44932" rIns="89861" bIns="449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PE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 bwMode="auto">
          <a:xfrm>
            <a:off x="0" y="9427201"/>
            <a:ext cx="2947030" cy="49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861" tIns="44932" rIns="89861" bIns="44932" numCol="1" anchor="b" anchorCtr="0" compatLnSpc="1">
            <a:prstTxWarp prst="textNoShape">
              <a:avLst/>
            </a:prstTxWarp>
          </a:bodyPr>
          <a:lstStyle>
            <a:lvl1pPr defTabSz="899003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 bwMode="auto">
          <a:xfrm>
            <a:off x="3849592" y="9427201"/>
            <a:ext cx="2947029" cy="49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861" tIns="44932" rIns="89861" bIns="44932" numCol="1" anchor="b" anchorCtr="0" compatLnSpc="1">
            <a:prstTxWarp prst="textNoShape">
              <a:avLst/>
            </a:prstTxWarp>
          </a:bodyPr>
          <a:lstStyle>
            <a:lvl1pPr algn="r" defTabSz="899003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F602807-A50B-4505-B83B-B6C34C0FB1B8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41047408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6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900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698893" indent="-268805" defTabSz="89900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75220" indent="-215044" defTabSz="89900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05308" indent="-215044" defTabSz="89900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35396" indent="-215044" defTabSz="89900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65484" indent="-215044" defTabSz="8990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95572" indent="-215044" defTabSz="8990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25660" indent="-215044" defTabSz="8990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55748" indent="-215044" defTabSz="8990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E7E968-42CF-45AC-B509-D27A557EE542}" type="slidenum">
              <a:rPr lang="es-PE" smtClean="0">
                <a:latin typeface="Calibri" pitchFamily="34" charset="0"/>
              </a:rPr>
              <a:pPr eaLnBrk="1" hangingPunct="1"/>
              <a:t>1</a:t>
            </a:fld>
            <a:endParaRPr lang="es-PE" smtClean="0">
              <a:latin typeface="Calibri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/>
          </p:cNvSpPr>
          <p:nvPr>
            <p:ph type="body" idx="1"/>
          </p:nvPr>
        </p:nvSpPr>
        <p:spPr>
          <a:xfrm>
            <a:off x="681138" y="4714709"/>
            <a:ext cx="5437508" cy="4466100"/>
          </a:xfrm>
          <a:noFill/>
        </p:spPr>
        <p:txBody>
          <a:bodyPr lIns="89799" tIns="44900" rIns="89799" bIns="44900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6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900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698893" indent="-268805" defTabSz="89900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75220" indent="-215044" defTabSz="89900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05308" indent="-215044" defTabSz="89900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35396" indent="-215044" defTabSz="89900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65484" indent="-215044" defTabSz="8990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95572" indent="-215044" defTabSz="8990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25660" indent="-215044" defTabSz="8990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55748" indent="-215044" defTabSz="8990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12AA02-426C-4904-A991-CC8E42D37A6A}" type="slidenum">
              <a:rPr lang="es-PE" smtClean="0">
                <a:latin typeface="Calibri" pitchFamily="34" charset="0"/>
              </a:rPr>
              <a:pPr eaLnBrk="1" hangingPunct="1"/>
              <a:t>2</a:t>
            </a:fld>
            <a:endParaRPr lang="es-PE" smtClean="0">
              <a:latin typeface="Calibri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6 Marcador de número de diapositiva"/>
          <p:cNvSpPr txBox="1">
            <a:spLocks noGrp="1"/>
          </p:cNvSpPr>
          <p:nvPr/>
        </p:nvSpPr>
        <p:spPr bwMode="auto">
          <a:xfrm>
            <a:off x="3849592" y="9427201"/>
            <a:ext cx="2947029" cy="49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61" tIns="44932" rIns="89861" bIns="44932" anchor="b"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9EDE6F4-3417-4594-9CFC-DC2976289355}" type="slidenum">
              <a:rPr lang="es-PE" sz="1200">
                <a:latin typeface="Calibri" pitchFamily="34" charset="0"/>
              </a:rPr>
              <a:pPr algn="r" eaLnBrk="1" hangingPunct="1"/>
              <a:t>10</a:t>
            </a:fld>
            <a:endParaRPr lang="es-PE" sz="1200">
              <a:latin typeface="Calibri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0" y="746125"/>
            <a:ext cx="49593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2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s-PE" smtClean="0"/>
              <a:t>Av. Rímac</a:t>
            </a:r>
          </a:p>
          <a:p>
            <a:r>
              <a:rPr lang="es-PE" smtClean="0"/>
              <a:t>Calle Juan Miller</a:t>
            </a:r>
          </a:p>
          <a:p>
            <a:r>
              <a:rPr lang="es-PE" smtClean="0"/>
              <a:t>Calle Guillermo Ronald</a:t>
            </a:r>
          </a:p>
          <a:p>
            <a:r>
              <a:rPr lang="es-PE" smtClean="0"/>
              <a:t>Calle Manuel Arispe</a:t>
            </a:r>
          </a:p>
          <a:p>
            <a:r>
              <a:rPr lang="es-ES_tradnl" smtClean="0"/>
              <a:t>Av</a:t>
            </a:r>
            <a:r>
              <a:rPr lang="es-PE" smtClean="0"/>
              <a:t>. Néstor Gambetta</a:t>
            </a:r>
          </a:p>
          <a:p>
            <a:r>
              <a:rPr lang="es-ES_tradnl" smtClean="0"/>
              <a:t>Av</a:t>
            </a:r>
            <a:r>
              <a:rPr lang="es-PE" smtClean="0"/>
              <a:t>. Huáscar</a:t>
            </a:r>
          </a:p>
          <a:p>
            <a:r>
              <a:rPr lang="es-ES_tradnl" smtClean="0"/>
              <a:t>Av</a:t>
            </a:r>
            <a:r>
              <a:rPr lang="es-PE" smtClean="0"/>
              <a:t>. Atalaya</a:t>
            </a:r>
          </a:p>
          <a:p>
            <a:r>
              <a:rPr lang="es-PE" smtClean="0"/>
              <a:t>Av. Contralmirante Mora</a:t>
            </a:r>
          </a:p>
          <a:p>
            <a:r>
              <a:rPr lang="es-PE" smtClean="0"/>
              <a:t>Av. Guadalupe</a:t>
            </a:r>
          </a:p>
          <a:p>
            <a:r>
              <a:rPr lang="es-PE" smtClean="0"/>
              <a:t>Av. Mariátegui</a:t>
            </a:r>
          </a:p>
          <a:p>
            <a:endParaRPr lang="es-PE" smtClean="0"/>
          </a:p>
        </p:txBody>
      </p:sp>
      <p:sp>
        <p:nvSpPr>
          <p:cNvPr id="491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900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698893" indent="-268805" defTabSz="89900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75220" indent="-215044" defTabSz="89900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05308" indent="-215044" defTabSz="89900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35396" indent="-215044" defTabSz="89900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65484" indent="-215044" defTabSz="8990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95572" indent="-215044" defTabSz="8990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25660" indent="-215044" defTabSz="8990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55748" indent="-215044" defTabSz="8990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1C2969-AFE6-4A31-A585-494CAC84D951}" type="slidenum">
              <a:rPr lang="es-PE" smtClean="0">
                <a:latin typeface="Calibri" pitchFamily="34" charset="0"/>
              </a:rPr>
              <a:pPr eaLnBrk="1" hangingPunct="1"/>
              <a:t>12</a:t>
            </a:fld>
            <a:endParaRPr lang="es-PE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6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900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698893" indent="-268805" defTabSz="89900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75220" indent="-215044" defTabSz="89900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05308" indent="-215044" defTabSz="89900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35396" indent="-215044" defTabSz="89900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65484" indent="-215044" defTabSz="8990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95572" indent="-215044" defTabSz="8990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25660" indent="-215044" defTabSz="8990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55748" indent="-215044" defTabSz="8990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12AA02-426C-4904-A991-CC8E42D37A6A}" type="slidenum">
              <a:rPr lang="es-PE" smtClean="0">
                <a:latin typeface="Calibri" pitchFamily="34" charset="0"/>
              </a:rPr>
              <a:pPr eaLnBrk="1" hangingPunct="1"/>
              <a:t>21</a:t>
            </a:fld>
            <a:endParaRPr lang="es-PE" smtClean="0">
              <a:latin typeface="Calibri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6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900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698893" indent="-268805" defTabSz="89900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75220" indent="-215044" defTabSz="89900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05308" indent="-215044" defTabSz="89900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35396" indent="-215044" defTabSz="89900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65484" indent="-215044" defTabSz="8990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95572" indent="-215044" defTabSz="8990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25660" indent="-215044" defTabSz="8990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55748" indent="-215044" defTabSz="8990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12AA02-426C-4904-A991-CC8E42D37A6A}" type="slidenum">
              <a:rPr lang="es-PE" smtClean="0">
                <a:latin typeface="Calibri" pitchFamily="34" charset="0"/>
              </a:rPr>
              <a:pPr eaLnBrk="1" hangingPunct="1"/>
              <a:t>22</a:t>
            </a:fld>
            <a:endParaRPr lang="es-PE" smtClean="0">
              <a:latin typeface="Calibri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Triángulo rectángulo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15 Grupo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6 Forma libre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7 Forma libre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grpSp>
          <p:nvGrpSpPr>
            <p:cNvPr id="8" name="10 Forma libre"/>
            <p:cNvGrpSpPr>
              <a:grpSpLocks/>
            </p:cNvGrpSpPr>
            <p:nvPr/>
          </p:nvGrpSpPr>
          <p:grpSpPr bwMode="auto">
            <a:xfrm>
              <a:off x="-6686" y="4875025"/>
              <a:ext cx="9156783" cy="1996274"/>
              <a:chOff x="-6096" y="4992624"/>
              <a:chExt cx="9156192" cy="1877568"/>
            </a:xfrm>
          </p:grpSpPr>
          <p:pic>
            <p:nvPicPr>
              <p:cNvPr id="11" name="10 Forma libre"/>
              <p:cNvPicPr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96" y="4992624"/>
                <a:ext cx="9156192" cy="1877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Text Box 12"/>
              <p:cNvSpPr txBox="1">
                <a:spLocks noChangeArrowheads="1"/>
              </p:cNvSpPr>
              <p:nvPr/>
            </p:nvSpPr>
            <p:spPr bwMode="auto">
              <a:xfrm>
                <a:off x="0" y="5000625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smtClean="0">
                  <a:solidFill>
                    <a:srgbClr val="FFFFFF"/>
                  </a:solidFill>
                  <a:latin typeface="Lucida Sans Unicode" pitchFamily="34" charset="0"/>
                </a:endParaRPr>
              </a:p>
            </p:txBody>
          </p:sp>
        </p:grpSp>
        <p:cxnSp>
          <p:nvCxnSpPr>
            <p:cNvPr id="10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13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F4E5935-396D-4757-A6CF-63A9FD8FBF17}" type="datetimeFigureOut">
              <a:rPr lang="es-PE"/>
              <a:pPr>
                <a:defRPr/>
              </a:pPr>
              <a:t>04/07/2012</a:t>
            </a:fld>
            <a:endParaRPr lang="es-PE"/>
          </a:p>
        </p:txBody>
      </p:sp>
      <p:sp>
        <p:nvSpPr>
          <p:cNvPr id="14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BF0F2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65F34DB-3D66-40C6-80A5-87DB8B0DDC83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2906469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Forma libre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7 Forma libre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6" name="5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6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6 Cheurón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7 Cheurón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56779DE-6312-4556-BD15-3A730750734C}" type="datetimeFigureOut">
              <a:rPr lang="es-PE"/>
              <a:pPr>
                <a:defRPr/>
              </a:pPr>
              <a:t>04/07/2012</a:t>
            </a:fld>
            <a:endParaRPr lang="es-PE"/>
          </a:p>
        </p:txBody>
      </p:sp>
      <p:sp>
        <p:nvSpPr>
          <p:cNvPr id="11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4BB784C-34C3-40DA-9998-35EB019614E3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39894532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Forma libre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7 Forma libre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7" name="6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8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CFAF8F2-B9E8-4227-A6B8-FFA69420CF62}" type="datetimeFigureOut">
              <a:rPr lang="es-PE"/>
              <a:pPr>
                <a:defRPr/>
              </a:pPr>
              <a:t>04/07/2012</a:t>
            </a:fld>
            <a:endParaRPr lang="es-PE"/>
          </a:p>
        </p:txBody>
      </p:sp>
      <p:sp>
        <p:nvSpPr>
          <p:cNvPr id="11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74BB66C-A1E2-46C6-812C-52F511782DB3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793582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Forma libre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7 Forma libre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5" name="4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6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8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B7B91C0-7B61-4C6D-A0DF-5D38DE8C36C3}" type="datetimeFigureOut">
              <a:rPr lang="es-PE"/>
              <a:pPr>
                <a:defRPr/>
              </a:pPr>
              <a:t>04/07/2012</a:t>
            </a:fld>
            <a:endParaRPr lang="es-PE"/>
          </a:p>
        </p:txBody>
      </p:sp>
      <p:sp>
        <p:nvSpPr>
          <p:cNvPr id="9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4FE532-156C-451F-B237-D2B050D90EA7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1017828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F620370-D5A4-4CBA-9F2C-9F9785A40355}" type="datetimeFigureOut">
              <a:rPr lang="es-PE"/>
              <a:pPr>
                <a:defRPr/>
              </a:pPr>
              <a:t>04/07/2012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83C139-C77B-497D-BA06-3A7276EFE469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1327379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Forma libre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8 Forma libre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7" name="6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Cheurón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9 Cheurón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9F1D811-871B-41D7-AE06-F76D9F14D7A4}" type="datetimeFigureOut">
              <a:rPr lang="es-PE"/>
              <a:pPr>
                <a:defRPr/>
              </a:pPr>
              <a:t>04/07/2012</a:t>
            </a:fld>
            <a:endParaRPr lang="es-PE"/>
          </a:p>
        </p:txBody>
      </p:sp>
      <p:sp>
        <p:nvSpPr>
          <p:cNvPr id="12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9113B6E-458E-47B9-A4C3-AEF6939F86F4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2128352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27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23" name="4 Marcador de fecha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31BCEC32-C27B-409D-9BBA-9EA1665D04AA}" type="datetimeFigureOut">
              <a:rPr lang="es-PE"/>
              <a:pPr>
                <a:defRPr/>
              </a:pPr>
              <a:t>04/07/2012</a:t>
            </a:fld>
            <a:endParaRPr lang="es-PE"/>
          </a:p>
        </p:txBody>
      </p:sp>
      <p:sp>
        <p:nvSpPr>
          <p:cNvPr id="24" name="5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" name="6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434488EE-0064-467D-89BE-1D09C9B8B1D3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51" r:id="rId1"/>
    <p:sldLayoutId id="2147484152" r:id="rId2"/>
    <p:sldLayoutId id="2147484153" r:id="rId3"/>
    <p:sldLayoutId id="2147484154" r:id="rId4"/>
    <p:sldLayoutId id="2147484155" r:id="rId5"/>
    <p:sldLayoutId id="2147484156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11" Type="http://schemas.openxmlformats.org/officeDocument/2006/relationships/image" Target="../media/image25.jpeg"/><Relationship Id="rId5" Type="http://schemas.openxmlformats.org/officeDocument/2006/relationships/image" Target="../media/image20.jpeg"/><Relationship Id="rId10" Type="http://schemas.openxmlformats.org/officeDocument/2006/relationships/image" Target="../media/image24.jpeg"/><Relationship Id="rId4" Type="http://schemas.openxmlformats.org/officeDocument/2006/relationships/image" Target="../media/image19.jpeg"/><Relationship Id="rId9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jpe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6.jpeg"/><Relationship Id="rId4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5.xml"/><Relationship Id="rId1" Type="http://schemas.openxmlformats.org/officeDocument/2006/relationships/video" Target="file:///C:\Users\comexperu\Desktop\Simposium%20Puertos%202012\Miercoles%204\Victor%20Sam\TC3Dfinal.wmv" TargetMode="External"/><Relationship Id="rId4" Type="http://schemas.openxmlformats.org/officeDocument/2006/relationships/image" Target="../media/image66.pn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hyperlink" Target="//upload.wikimedia.org/wikipedia/en/7/75/Natixis.png" TargetMode="External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11966" y="3346724"/>
            <a:ext cx="8205817" cy="136815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Terminal de Embarque y Faja Transportadora </a:t>
            </a:r>
            <a:r>
              <a:rPr lang="es-PE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Tubular para Concentrados de Minerales en el Puerto del Callao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cs typeface="Lucida Sans Unicode" pitchFamily="34" charset="0"/>
            </a:endParaRPr>
          </a:p>
          <a:p>
            <a:pPr algn="ctr">
              <a:defRPr/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52463" y="4714875"/>
            <a:ext cx="836771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5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br>
              <a:rPr lang="en-US" sz="5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5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8200" name="Picture 9" descr="PERUBAR-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09875" y="5143500"/>
            <a:ext cx="762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0" descr="Chinal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29125" y="5072063"/>
            <a:ext cx="5715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86425" y="5072063"/>
            <a:ext cx="1028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347663" y="6072188"/>
            <a:ext cx="836771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9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JULIO 2012</a:t>
            </a:r>
            <a:endParaRPr lang="en-US" sz="9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9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9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9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9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9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9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9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205" name="Picture 1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1966" y="1268760"/>
            <a:ext cx="5141913" cy="1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1 Imagen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64388" y="5205413"/>
            <a:ext cx="14795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paginasamarillas.com.pe/dbimages/A62007/IMG245762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9182" y="5238749"/>
            <a:ext cx="158115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07504" y="908720"/>
            <a:ext cx="9001000" cy="230834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46082" name="Picture 2" descr="membret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27426" y="949325"/>
            <a:ext cx="143986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250825" y="3284538"/>
            <a:ext cx="8569325" cy="3457575"/>
            <a:chOff x="158" y="2069"/>
            <a:chExt cx="5398" cy="2178"/>
          </a:xfrm>
        </p:grpSpPr>
        <p:sp>
          <p:nvSpPr>
            <p:cNvPr id="16417" name="Oval 6"/>
            <p:cNvSpPr>
              <a:spLocks noChangeArrowheads="1"/>
            </p:cNvSpPr>
            <p:nvPr/>
          </p:nvSpPr>
          <p:spPr bwMode="auto">
            <a:xfrm>
              <a:off x="158" y="2069"/>
              <a:ext cx="5398" cy="2178"/>
            </a:xfrm>
            <a:prstGeom prst="ellipse">
              <a:avLst/>
            </a:prstGeom>
            <a:solidFill>
              <a:srgbClr val="FFFFC9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9159" name="16 Rectángulo"/>
            <p:cNvSpPr>
              <a:spLocks noChangeArrowheads="1"/>
            </p:cNvSpPr>
            <p:nvPr/>
          </p:nvSpPr>
          <p:spPr bwMode="auto">
            <a:xfrm>
              <a:off x="2245" y="2341"/>
              <a:ext cx="950" cy="213"/>
            </a:xfrm>
            <a:prstGeom prst="rect">
              <a:avLst/>
            </a:prstGeom>
            <a:solidFill>
              <a:schemeClr val="bg1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" sz="1600" b="1" dirty="0">
                  <a:latin typeface="Lucida Sans Unicode" pitchFamily="34" charset="0"/>
                </a:rPr>
                <a:t>Proyecto </a:t>
              </a:r>
              <a:r>
                <a:rPr lang="es-ES" sz="1600" b="1" dirty="0" smtClean="0">
                  <a:latin typeface="Lucida Sans Unicode" pitchFamily="34" charset="0"/>
                </a:rPr>
                <a:t>TC</a:t>
              </a:r>
              <a:r>
                <a:rPr lang="es-ES" sz="1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Sans Unicode" pitchFamily="34" charset="0"/>
                </a:rPr>
                <a:t>  </a:t>
              </a:r>
              <a:endParaRPr lang="es-PE" sz="16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cxnSp>
        <p:nvCxnSpPr>
          <p:cNvPr id="12" name="11 Conector angular"/>
          <p:cNvCxnSpPr>
            <a:cxnSpLocks noChangeShapeType="1"/>
          </p:cNvCxnSpPr>
          <p:nvPr/>
        </p:nvCxnSpPr>
        <p:spPr bwMode="auto">
          <a:xfrm rot="5400000">
            <a:off x="3558381" y="399257"/>
            <a:ext cx="1728787" cy="6350000"/>
          </a:xfrm>
          <a:prstGeom prst="bentConnector3">
            <a:avLst>
              <a:gd name="adj1" fmla="val 20843"/>
            </a:avLst>
          </a:prstGeom>
          <a:noFill/>
          <a:ln w="25400" algn="ctr">
            <a:solidFill>
              <a:schemeClr val="tx1"/>
            </a:solidFill>
            <a:prstDash val="lgDash"/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" name="11 Conector angular"/>
          <p:cNvCxnSpPr>
            <a:cxnSpLocks noChangeShapeType="1"/>
          </p:cNvCxnSpPr>
          <p:nvPr/>
        </p:nvCxnSpPr>
        <p:spPr bwMode="auto">
          <a:xfrm>
            <a:off x="1954213" y="5194300"/>
            <a:ext cx="889000" cy="0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prstDash val="lg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411163" y="1125538"/>
            <a:ext cx="1270000" cy="1919287"/>
            <a:chOff x="259" y="709"/>
            <a:chExt cx="800" cy="1209"/>
          </a:xfrm>
        </p:grpSpPr>
        <p:pic>
          <p:nvPicPr>
            <p:cNvPr id="16414" name="Picture 6" descr="http://www.minas.upm.es/inicio/Museo%20Historico/Imagenes/Mina_interior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" y="932"/>
              <a:ext cx="800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15" name="9 Rectángulo"/>
            <p:cNvSpPr>
              <a:spLocks noChangeArrowheads="1"/>
            </p:cNvSpPr>
            <p:nvPr/>
          </p:nvSpPr>
          <p:spPr bwMode="auto">
            <a:xfrm>
              <a:off x="387" y="1706"/>
              <a:ext cx="45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s-ES" sz="1600">
                  <a:latin typeface="Lucida Sans Unicode" pitchFamily="34" charset="0"/>
                </a:rPr>
                <a:t>Mina </a:t>
              </a:r>
              <a:endParaRPr lang="es-PE" sz="1600"/>
            </a:p>
          </p:txBody>
        </p:sp>
        <p:sp>
          <p:nvSpPr>
            <p:cNvPr id="16416" name="Oval 13"/>
            <p:cNvSpPr>
              <a:spLocks noChangeArrowheads="1"/>
            </p:cNvSpPr>
            <p:nvPr/>
          </p:nvSpPr>
          <p:spPr bwMode="auto">
            <a:xfrm>
              <a:off x="340" y="709"/>
              <a:ext cx="181" cy="181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2771775" y="4221163"/>
            <a:ext cx="2879725" cy="2176462"/>
            <a:chOff x="1746" y="2659"/>
            <a:chExt cx="1814" cy="1371"/>
          </a:xfrm>
        </p:grpSpPr>
        <p:pic>
          <p:nvPicPr>
            <p:cNvPr id="16411" name="Picture 15" descr="mvc-009s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" y="2795"/>
              <a:ext cx="1769" cy="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12" name="15 Rectángulo"/>
            <p:cNvSpPr>
              <a:spLocks noChangeArrowheads="1"/>
            </p:cNvSpPr>
            <p:nvPr/>
          </p:nvSpPr>
          <p:spPr bwMode="auto">
            <a:xfrm>
              <a:off x="2245" y="3838"/>
              <a:ext cx="924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PE" sz="1400">
                  <a:latin typeface="Lucida Sans Unicode" pitchFamily="34" charset="0"/>
                </a:rPr>
                <a:t>Faja Tubular</a:t>
              </a:r>
            </a:p>
          </p:txBody>
        </p:sp>
        <p:sp>
          <p:nvSpPr>
            <p:cNvPr id="16413" name="Oval 17"/>
            <p:cNvSpPr>
              <a:spLocks noChangeArrowheads="1"/>
            </p:cNvSpPr>
            <p:nvPr/>
          </p:nvSpPr>
          <p:spPr bwMode="auto">
            <a:xfrm>
              <a:off x="1746" y="2659"/>
              <a:ext cx="181" cy="181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5867400" y="4292600"/>
            <a:ext cx="2881313" cy="2173288"/>
            <a:chOff x="3742" y="2750"/>
            <a:chExt cx="1815" cy="1369"/>
          </a:xfrm>
        </p:grpSpPr>
        <p:sp>
          <p:nvSpPr>
            <p:cNvPr id="16408" name="15 Rectángulo"/>
            <p:cNvSpPr>
              <a:spLocks noChangeArrowheads="1"/>
            </p:cNvSpPr>
            <p:nvPr/>
          </p:nvSpPr>
          <p:spPr bwMode="auto">
            <a:xfrm>
              <a:off x="3742" y="3793"/>
              <a:ext cx="1815" cy="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PE" sz="1400" dirty="0">
                  <a:latin typeface="Lucida Sans Unicode" pitchFamily="34" charset="0"/>
                </a:rPr>
                <a:t>Muelle de Minerales y Faja </a:t>
              </a:r>
              <a:r>
                <a:rPr lang="es-PE" sz="1400" dirty="0" err="1">
                  <a:latin typeface="Lucida Sans Unicode" pitchFamily="34" charset="0"/>
                </a:rPr>
                <a:t>Tripper</a:t>
              </a:r>
              <a:endParaRPr lang="es-PE" sz="1400" dirty="0">
                <a:latin typeface="Lucida Sans Unicode" pitchFamily="34" charset="0"/>
              </a:endParaRPr>
            </a:p>
          </p:txBody>
        </p:sp>
        <p:pic>
          <p:nvPicPr>
            <p:cNvPr id="16409" name="Picture 21" descr="Balikpapan%20Coal%20Terminal%20(Phase%203B)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2840"/>
              <a:ext cx="1542" cy="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10" name="Oval 22"/>
            <p:cNvSpPr>
              <a:spLocks noChangeArrowheads="1"/>
            </p:cNvSpPr>
            <p:nvPr/>
          </p:nvSpPr>
          <p:spPr bwMode="auto">
            <a:xfrm>
              <a:off x="3923" y="2750"/>
              <a:ext cx="181" cy="181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539750" y="4292600"/>
            <a:ext cx="1414463" cy="2160588"/>
            <a:chOff x="340" y="2704"/>
            <a:chExt cx="891" cy="1361"/>
          </a:xfrm>
        </p:grpSpPr>
        <p:sp>
          <p:nvSpPr>
            <p:cNvPr id="16405" name="15 Rectángulo"/>
            <p:cNvSpPr>
              <a:spLocks noChangeArrowheads="1"/>
            </p:cNvSpPr>
            <p:nvPr/>
          </p:nvSpPr>
          <p:spPr bwMode="auto">
            <a:xfrm>
              <a:off x="340" y="3834"/>
              <a:ext cx="815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ES" sz="1400">
                  <a:latin typeface="Lucida Sans Unicode" pitchFamily="34" charset="0"/>
                </a:rPr>
                <a:t>Open Acces</a:t>
              </a:r>
              <a:r>
                <a:rPr lang="es-ES">
                  <a:latin typeface="Lucida Sans Unicode" pitchFamily="34" charset="0"/>
                </a:rPr>
                <a:t> </a:t>
              </a:r>
              <a:endParaRPr lang="es-PE"/>
            </a:p>
          </p:txBody>
        </p:sp>
        <p:pic>
          <p:nvPicPr>
            <p:cNvPr id="16406" name="Picture 25" descr="Dibujo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2796"/>
              <a:ext cx="891" cy="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7" name="Oval 26"/>
            <p:cNvSpPr>
              <a:spLocks noChangeArrowheads="1"/>
            </p:cNvSpPr>
            <p:nvPr/>
          </p:nvSpPr>
          <p:spPr bwMode="auto">
            <a:xfrm>
              <a:off x="340" y="2704"/>
              <a:ext cx="182" cy="181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10" name="Group 31"/>
          <p:cNvGrpSpPr>
            <a:grpSpLocks/>
          </p:cNvGrpSpPr>
          <p:nvPr/>
        </p:nvGrpSpPr>
        <p:grpSpPr bwMode="auto">
          <a:xfrm>
            <a:off x="7092950" y="1125538"/>
            <a:ext cx="1511300" cy="1992312"/>
            <a:chOff x="4468" y="709"/>
            <a:chExt cx="952" cy="1255"/>
          </a:xfrm>
        </p:grpSpPr>
        <p:pic>
          <p:nvPicPr>
            <p:cNvPr id="16400" name="Picture 32" descr="salaverry1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8" y="822"/>
              <a:ext cx="725" cy="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1" name="Oval 33"/>
            <p:cNvSpPr>
              <a:spLocks noChangeArrowheads="1"/>
            </p:cNvSpPr>
            <p:nvPr/>
          </p:nvSpPr>
          <p:spPr bwMode="auto">
            <a:xfrm>
              <a:off x="5239" y="709"/>
              <a:ext cx="181" cy="182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6402" name="15 Rectángulo"/>
            <p:cNvSpPr>
              <a:spLocks noChangeArrowheads="1"/>
            </p:cNvSpPr>
            <p:nvPr/>
          </p:nvSpPr>
          <p:spPr bwMode="auto">
            <a:xfrm>
              <a:off x="4558" y="1752"/>
              <a:ext cx="825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ES" sz="1600">
                  <a:latin typeface="Lucida Sans Unicode" pitchFamily="34" charset="0"/>
                </a:rPr>
                <a:t>Almacenes </a:t>
              </a:r>
              <a:endParaRPr lang="es-PE" sz="1600"/>
            </a:p>
          </p:txBody>
        </p:sp>
      </p:grpSp>
      <p:sp>
        <p:nvSpPr>
          <p:cNvPr id="16399" name="3 Marcador de contenido"/>
          <p:cNvSpPr>
            <a:spLocks/>
          </p:cNvSpPr>
          <p:nvPr/>
        </p:nvSpPr>
        <p:spPr bwMode="auto">
          <a:xfrm>
            <a:off x="611188" y="57696"/>
            <a:ext cx="792162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5125" indent="-255588" algn="ctr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s-PE" sz="2200" b="1" dirty="0">
                <a:solidFill>
                  <a:schemeClr val="tx2"/>
                </a:solidFill>
                <a:latin typeface="Lucida Sans Unicode" pitchFamily="34" charset="0"/>
              </a:rPr>
              <a:t>DELIMITACIÓN DEL PROYECTO</a:t>
            </a:r>
          </a:p>
          <a:p>
            <a:pPr marL="365125" indent="-255588" algn="ctr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s-PE" sz="2200" b="1" dirty="0">
                <a:solidFill>
                  <a:schemeClr val="tx2"/>
                </a:solidFill>
                <a:latin typeface="Lucida Sans Unicode" pitchFamily="34" charset="0"/>
              </a:rPr>
              <a:t>FLUJO DE CONCENTRADOS</a:t>
            </a:r>
          </a:p>
        </p:txBody>
      </p:sp>
      <p:pic>
        <p:nvPicPr>
          <p:cNvPr id="35" name="Picture 16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45860" y="44624"/>
            <a:ext cx="1762644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10 Grupo"/>
          <p:cNvGrpSpPr/>
          <p:nvPr/>
        </p:nvGrpSpPr>
        <p:grpSpPr>
          <a:xfrm>
            <a:off x="1835150" y="908720"/>
            <a:ext cx="865188" cy="1268536"/>
            <a:chOff x="1835150" y="908720"/>
            <a:chExt cx="865188" cy="1268536"/>
          </a:xfrm>
        </p:grpSpPr>
        <p:pic>
          <p:nvPicPr>
            <p:cNvPr id="49179" name="Picture 27" descr="Dibujo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150" y="908720"/>
              <a:ext cx="865188" cy="652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" name="Picture 2" descr="http://www.snmpe.org.pe/revista/edicion23jul2005/imagenes/Desde_Adentro_23_Pag28.JPG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150" y="1554867"/>
              <a:ext cx="865188" cy="622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16 Grupo"/>
          <p:cNvGrpSpPr/>
          <p:nvPr/>
        </p:nvGrpSpPr>
        <p:grpSpPr>
          <a:xfrm>
            <a:off x="1681163" y="2272131"/>
            <a:ext cx="5411787" cy="508797"/>
            <a:chOff x="1681163" y="2177256"/>
            <a:chExt cx="5411787" cy="508797"/>
          </a:xfrm>
        </p:grpSpPr>
        <p:sp>
          <p:nvSpPr>
            <p:cNvPr id="16404" name="15 Rectángulo"/>
            <p:cNvSpPr>
              <a:spLocks noChangeArrowheads="1"/>
            </p:cNvSpPr>
            <p:nvPr/>
          </p:nvSpPr>
          <p:spPr bwMode="auto">
            <a:xfrm>
              <a:off x="2916238" y="2349503"/>
              <a:ext cx="309562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ES" sz="1600" dirty="0">
                  <a:latin typeface="Lucida Sans Unicode" pitchFamily="34" charset="0"/>
                </a:rPr>
                <a:t>Transporte de concentrados </a:t>
              </a:r>
              <a:endParaRPr lang="es-PE" sz="1600" dirty="0"/>
            </a:p>
          </p:txBody>
        </p:sp>
        <p:cxnSp>
          <p:nvCxnSpPr>
            <p:cNvPr id="16" name="15 Conector recto de flecha"/>
            <p:cNvCxnSpPr/>
            <p:nvPr/>
          </p:nvCxnSpPr>
          <p:spPr>
            <a:xfrm>
              <a:off x="1681163" y="2177256"/>
              <a:ext cx="541178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3" name="11 Conector angular"/>
          <p:cNvCxnSpPr>
            <a:cxnSpLocks noChangeShapeType="1"/>
          </p:cNvCxnSpPr>
          <p:nvPr/>
        </p:nvCxnSpPr>
        <p:spPr bwMode="auto">
          <a:xfrm>
            <a:off x="5652120" y="5194300"/>
            <a:ext cx="540000" cy="0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prstDash val="lg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xmlns="" val="61984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47257 0.00231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28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07950" y="476672"/>
            <a:ext cx="8785225" cy="7778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s-ES" sz="2500" dirty="0" smtClean="0">
                <a:effectLst/>
                <a:latin typeface="Lucida Sans Unicode" pitchFamily="34" charset="0"/>
              </a:rPr>
              <a:t>ESQUEMA DEL SISTEMA DE  TRANSPORTE Y EMBARQUE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6725" y="1052736"/>
            <a:ext cx="8210550" cy="578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13"/>
          <p:cNvSpPr txBox="1">
            <a:spLocks noChangeArrowheads="1"/>
          </p:cNvSpPr>
          <p:nvPr/>
        </p:nvSpPr>
        <p:spPr bwMode="auto">
          <a:xfrm>
            <a:off x="5580063" y="3730625"/>
            <a:ext cx="30591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PE" sz="1200" b="1" dirty="0"/>
              <a:t>LONGITUD FAJA TUBULAR = 3.1 KM.</a:t>
            </a:r>
            <a:endParaRPr lang="es-ES" sz="1200" b="1" dirty="0"/>
          </a:p>
        </p:txBody>
      </p:sp>
      <p:sp>
        <p:nvSpPr>
          <p:cNvPr id="19462" name="Text Box 14"/>
          <p:cNvSpPr txBox="1">
            <a:spLocks noChangeArrowheads="1"/>
          </p:cNvSpPr>
          <p:nvPr/>
        </p:nvSpPr>
        <p:spPr bwMode="auto">
          <a:xfrm>
            <a:off x="5580063" y="4017963"/>
            <a:ext cx="30591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PE" sz="1200" b="1" dirty="0"/>
              <a:t>LONGITUD FAJA TRIPPER = 0.4 KM.</a:t>
            </a:r>
            <a:endParaRPr lang="es-ES" sz="1200" b="1" dirty="0"/>
          </a:p>
        </p:txBody>
      </p:sp>
      <p:sp>
        <p:nvSpPr>
          <p:cNvPr id="19463" name="Text Box 15"/>
          <p:cNvSpPr txBox="1">
            <a:spLocks noChangeArrowheads="1"/>
          </p:cNvSpPr>
          <p:nvPr/>
        </p:nvSpPr>
        <p:spPr bwMode="auto">
          <a:xfrm>
            <a:off x="3143250" y="6381750"/>
            <a:ext cx="40941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PE" sz="1200" b="1"/>
              <a:t>CAPACIDAD DE CARGA DE BARCO HASTA 60 DWT</a:t>
            </a:r>
            <a:endParaRPr lang="es-ES" sz="1200" b="1"/>
          </a:p>
        </p:txBody>
      </p:sp>
      <p:sp>
        <p:nvSpPr>
          <p:cNvPr id="19464" name="Text Box 16"/>
          <p:cNvSpPr txBox="1">
            <a:spLocks noChangeArrowheads="1"/>
          </p:cNvSpPr>
          <p:nvPr/>
        </p:nvSpPr>
        <p:spPr bwMode="auto">
          <a:xfrm>
            <a:off x="5219700" y="1628775"/>
            <a:ext cx="33131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PE" sz="1200" b="1" dirty="0"/>
              <a:t>CAPACIDAD DE LA FAJA = 2,000 TM / HR.</a:t>
            </a:r>
            <a:endParaRPr lang="es-ES" sz="1200" b="1" dirty="0"/>
          </a:p>
        </p:txBody>
      </p:sp>
      <p:sp>
        <p:nvSpPr>
          <p:cNvPr id="10" name="9 Rectángulo"/>
          <p:cNvSpPr/>
          <p:nvPr/>
        </p:nvSpPr>
        <p:spPr>
          <a:xfrm>
            <a:off x="714375" y="1143000"/>
            <a:ext cx="3571875" cy="14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45860" y="44624"/>
            <a:ext cx="1762644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9640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45860" y="44624"/>
            <a:ext cx="1762644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Rectangle 4"/>
          <p:cNvSpPr txBox="1">
            <a:spLocks/>
          </p:cNvSpPr>
          <p:nvPr/>
        </p:nvSpPr>
        <p:spPr bwMode="auto">
          <a:xfrm>
            <a:off x="1403648" y="116632"/>
            <a:ext cx="6120457" cy="7920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ucida Sans Unicode" pitchFamily="34" charset="0"/>
                <a:ea typeface="+mj-ea"/>
                <a:cs typeface="Lucida Sans Unicode" pitchFamily="34" charset="0"/>
              </a:rPr>
              <a:t>RUTA DE LA FAJA TRANSPORTADORA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4992" y="1369149"/>
            <a:ext cx="9153985" cy="540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 Título"/>
          <p:cNvSpPr txBox="1">
            <a:spLocks/>
          </p:cNvSpPr>
          <p:nvPr/>
        </p:nvSpPr>
        <p:spPr>
          <a:xfrm>
            <a:off x="565077" y="2642324"/>
            <a:ext cx="7772400" cy="1470025"/>
          </a:xfrm>
          <a:prstGeom prst="rect">
            <a:avLst/>
          </a:prstGeom>
        </p:spPr>
        <p:txBody>
          <a:bodyPr vert="horz" anchor="t">
            <a:noAutofit/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500" b="0" kern="1200">
                <a:solidFill>
                  <a:schemeClr val="accent1"/>
                </a:solidFill>
                <a:effectLst/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r>
              <a:rPr lang="es-ES" smtClean="0"/>
              <a:t> </a:t>
            </a:r>
          </a:p>
        </p:txBody>
      </p:sp>
      <p:sp>
        <p:nvSpPr>
          <p:cNvPr id="53" name="Text Box 86"/>
          <p:cNvSpPr txBox="1">
            <a:spLocks noChangeArrowheads="1"/>
          </p:cNvSpPr>
          <p:nvPr/>
        </p:nvSpPr>
        <p:spPr bwMode="auto">
          <a:xfrm>
            <a:off x="3627690" y="1544183"/>
            <a:ext cx="1101725" cy="398462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s-ES" sz="1100" dirty="0">
                <a:latin typeface="Calibri" pitchFamily="34" charset="0"/>
              </a:rPr>
              <a:t>Acceso a la faja transportadora</a:t>
            </a:r>
            <a:endParaRPr lang="es-ES" dirty="0"/>
          </a:p>
        </p:txBody>
      </p:sp>
      <p:sp>
        <p:nvSpPr>
          <p:cNvPr id="54" name="Text Box 94"/>
          <p:cNvSpPr txBox="1">
            <a:spLocks noChangeArrowheads="1"/>
          </p:cNvSpPr>
          <p:nvPr/>
        </p:nvSpPr>
        <p:spPr bwMode="auto">
          <a:xfrm>
            <a:off x="2210018" y="1495950"/>
            <a:ext cx="857250" cy="214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s-ES" sz="800" dirty="0" smtClean="0">
                <a:latin typeface="Calibri" pitchFamily="34" charset="0"/>
              </a:rPr>
              <a:t>PERUBAR</a:t>
            </a:r>
            <a:endParaRPr lang="es-ES" sz="800" dirty="0"/>
          </a:p>
        </p:txBody>
      </p:sp>
      <p:sp>
        <p:nvSpPr>
          <p:cNvPr id="57" name="Text Box 98"/>
          <p:cNvSpPr txBox="1">
            <a:spLocks noChangeArrowheads="1"/>
          </p:cNvSpPr>
          <p:nvPr/>
        </p:nvSpPr>
        <p:spPr bwMode="auto">
          <a:xfrm>
            <a:off x="4094089" y="2190891"/>
            <a:ext cx="714375" cy="2873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s-ES" sz="900" dirty="0" smtClean="0">
                <a:latin typeface="Calibri" pitchFamily="34" charset="0"/>
              </a:rPr>
              <a:t>IMPALA </a:t>
            </a:r>
            <a:r>
              <a:rPr lang="es-ES" sz="900" dirty="0">
                <a:latin typeface="Calibri" pitchFamily="34" charset="0"/>
              </a:rPr>
              <a:t>1</a:t>
            </a:r>
            <a:endParaRPr lang="es-ES" sz="900" dirty="0"/>
          </a:p>
        </p:txBody>
      </p:sp>
      <p:cxnSp>
        <p:nvCxnSpPr>
          <p:cNvPr id="58" name="AutoShape 93"/>
          <p:cNvCxnSpPr>
            <a:cxnSpLocks noChangeShapeType="1"/>
            <a:stCxn id="57" idx="1"/>
          </p:cNvCxnSpPr>
          <p:nvPr/>
        </p:nvCxnSpPr>
        <p:spPr bwMode="auto">
          <a:xfrm flipH="1">
            <a:off x="3849169" y="2334560"/>
            <a:ext cx="244920" cy="123661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</p:cxnSp>
      <p:sp>
        <p:nvSpPr>
          <p:cNvPr id="59" name="Text Box 99"/>
          <p:cNvSpPr txBox="1">
            <a:spLocks noChangeArrowheads="1"/>
          </p:cNvSpPr>
          <p:nvPr/>
        </p:nvSpPr>
        <p:spPr bwMode="auto">
          <a:xfrm>
            <a:off x="2618441" y="2998588"/>
            <a:ext cx="819260" cy="3009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s-ES" sz="800" dirty="0" smtClean="0">
                <a:latin typeface="Calibri" pitchFamily="34" charset="0"/>
              </a:rPr>
              <a:t>IMPALA 2 / TOROMOCHO</a:t>
            </a:r>
            <a:endParaRPr lang="es-ES" sz="800" dirty="0">
              <a:latin typeface="Calibri" pitchFamily="34" charset="0"/>
            </a:endParaRPr>
          </a:p>
          <a:p>
            <a:pPr>
              <a:spcAft>
                <a:spcPts val="1000"/>
              </a:spcAft>
            </a:pPr>
            <a:endParaRPr lang="es-ES" dirty="0"/>
          </a:p>
        </p:txBody>
      </p:sp>
      <p:cxnSp>
        <p:nvCxnSpPr>
          <p:cNvPr id="60" name="AutoShape 100"/>
          <p:cNvCxnSpPr>
            <a:cxnSpLocks noChangeShapeType="1"/>
            <a:stCxn id="59" idx="0"/>
          </p:cNvCxnSpPr>
          <p:nvPr/>
        </p:nvCxnSpPr>
        <p:spPr bwMode="auto">
          <a:xfrm flipV="1">
            <a:off x="3028071" y="2750954"/>
            <a:ext cx="192826" cy="247634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</p:cxnSp>
      <p:cxnSp>
        <p:nvCxnSpPr>
          <p:cNvPr id="63" name="AutoShape 62"/>
          <p:cNvCxnSpPr>
            <a:cxnSpLocks noChangeShapeType="1"/>
          </p:cNvCxnSpPr>
          <p:nvPr/>
        </p:nvCxnSpPr>
        <p:spPr bwMode="auto">
          <a:xfrm flipV="1">
            <a:off x="1502569" y="2704735"/>
            <a:ext cx="36274" cy="46219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7" name="AutoShape 71"/>
          <p:cNvCxnSpPr>
            <a:cxnSpLocks noChangeShapeType="1"/>
          </p:cNvCxnSpPr>
          <p:nvPr/>
        </p:nvCxnSpPr>
        <p:spPr bwMode="auto">
          <a:xfrm flipV="1">
            <a:off x="1531649" y="2501994"/>
            <a:ext cx="746954" cy="20274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9" name="AutoShape 73"/>
          <p:cNvCxnSpPr>
            <a:cxnSpLocks noChangeShapeType="1"/>
            <a:endCxn id="1069" idx="2"/>
          </p:cNvCxnSpPr>
          <p:nvPr/>
        </p:nvCxnSpPr>
        <p:spPr bwMode="auto">
          <a:xfrm flipV="1">
            <a:off x="2638643" y="2501994"/>
            <a:ext cx="633958" cy="188958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70" name="AutoShape 74"/>
          <p:cNvCxnSpPr>
            <a:cxnSpLocks noChangeShapeType="1"/>
            <a:endCxn id="167" idx="9"/>
          </p:cNvCxnSpPr>
          <p:nvPr/>
        </p:nvCxnSpPr>
        <p:spPr bwMode="auto">
          <a:xfrm flipH="1">
            <a:off x="1126475" y="5070813"/>
            <a:ext cx="925245" cy="218288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71" name="AutoShape 75"/>
          <p:cNvCxnSpPr>
            <a:cxnSpLocks noChangeShapeType="1"/>
          </p:cNvCxnSpPr>
          <p:nvPr/>
        </p:nvCxnSpPr>
        <p:spPr bwMode="auto">
          <a:xfrm flipH="1">
            <a:off x="629024" y="2744932"/>
            <a:ext cx="878749" cy="2186981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75" name="AutoShape 79"/>
          <p:cNvCxnSpPr>
            <a:cxnSpLocks noChangeShapeType="1"/>
          </p:cNvCxnSpPr>
          <p:nvPr/>
        </p:nvCxnSpPr>
        <p:spPr bwMode="auto">
          <a:xfrm>
            <a:off x="2051720" y="5070813"/>
            <a:ext cx="648072" cy="189449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sp>
        <p:nvSpPr>
          <p:cNvPr id="78" name="Text Box 101"/>
          <p:cNvSpPr txBox="1">
            <a:spLocks noChangeArrowheads="1"/>
          </p:cNvSpPr>
          <p:nvPr/>
        </p:nvSpPr>
        <p:spPr bwMode="auto">
          <a:xfrm>
            <a:off x="1265496" y="3572869"/>
            <a:ext cx="879475" cy="252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s-ES" sz="1100" dirty="0">
                <a:latin typeface="Calibri" pitchFamily="34" charset="0"/>
              </a:rPr>
              <a:t>Base Naval</a:t>
            </a:r>
            <a:endParaRPr lang="es-ES" dirty="0"/>
          </a:p>
        </p:txBody>
      </p:sp>
      <p:sp>
        <p:nvSpPr>
          <p:cNvPr id="79" name="Text Box 102"/>
          <p:cNvSpPr txBox="1">
            <a:spLocks noChangeArrowheads="1"/>
          </p:cNvSpPr>
          <p:nvPr/>
        </p:nvSpPr>
        <p:spPr bwMode="auto">
          <a:xfrm>
            <a:off x="97631" y="2120036"/>
            <a:ext cx="1404938" cy="361950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s-ES" sz="1100" dirty="0">
                <a:latin typeface="Calibri" pitchFamily="34" charset="0"/>
              </a:rPr>
              <a:t>Faja transportadora</a:t>
            </a:r>
            <a:endParaRPr lang="es-ES" dirty="0"/>
          </a:p>
        </p:txBody>
      </p:sp>
      <p:sp>
        <p:nvSpPr>
          <p:cNvPr id="80" name="Text Box 103"/>
          <p:cNvSpPr txBox="1">
            <a:spLocks noChangeArrowheads="1"/>
          </p:cNvSpPr>
          <p:nvPr/>
        </p:nvSpPr>
        <p:spPr bwMode="auto">
          <a:xfrm>
            <a:off x="1331640" y="5733256"/>
            <a:ext cx="1262063" cy="274637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s-ES" sz="1100" dirty="0">
                <a:latin typeface="Calibri" pitchFamily="34" charset="0"/>
              </a:rPr>
              <a:t>Muelle minerales</a:t>
            </a:r>
            <a:endParaRPr lang="es-ES" dirty="0"/>
          </a:p>
        </p:txBody>
      </p:sp>
      <p:cxnSp>
        <p:nvCxnSpPr>
          <p:cNvPr id="81" name="AutoShape 104"/>
          <p:cNvCxnSpPr>
            <a:cxnSpLocks noChangeShapeType="1"/>
            <a:stCxn id="79" idx="2"/>
          </p:cNvCxnSpPr>
          <p:nvPr/>
        </p:nvCxnSpPr>
        <p:spPr bwMode="auto">
          <a:xfrm>
            <a:off x="800100" y="2481986"/>
            <a:ext cx="465396" cy="81756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</p:cxnSp>
      <p:cxnSp>
        <p:nvCxnSpPr>
          <p:cNvPr id="82" name="AutoShape 105"/>
          <p:cNvCxnSpPr>
            <a:cxnSpLocks noChangeShapeType="1"/>
            <a:stCxn id="80" idx="0"/>
          </p:cNvCxnSpPr>
          <p:nvPr/>
        </p:nvCxnSpPr>
        <p:spPr bwMode="auto">
          <a:xfrm flipV="1">
            <a:off x="1962672" y="5347309"/>
            <a:ext cx="727472" cy="385947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</p:cxnSp>
      <p:sp>
        <p:nvSpPr>
          <p:cNvPr id="83" name="Text Box 106"/>
          <p:cNvSpPr txBox="1">
            <a:spLocks noChangeArrowheads="1"/>
          </p:cNvSpPr>
          <p:nvPr/>
        </p:nvSpPr>
        <p:spPr bwMode="auto">
          <a:xfrm>
            <a:off x="2086922" y="6292809"/>
            <a:ext cx="1390650" cy="285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s-ES" sz="1100" dirty="0">
                <a:latin typeface="Calibri" pitchFamily="34" charset="0"/>
              </a:rPr>
              <a:t>Muelle de </a:t>
            </a:r>
            <a:r>
              <a:rPr lang="es-ES" sz="1100" dirty="0" smtClean="0">
                <a:latin typeface="Calibri" pitchFamily="34" charset="0"/>
              </a:rPr>
              <a:t>petróleo </a:t>
            </a:r>
            <a:endParaRPr lang="es-ES" dirty="0"/>
          </a:p>
        </p:txBody>
      </p:sp>
      <p:sp>
        <p:nvSpPr>
          <p:cNvPr id="85" name="Text Box 113"/>
          <p:cNvSpPr txBox="1">
            <a:spLocks noChangeArrowheads="1"/>
          </p:cNvSpPr>
          <p:nvPr/>
        </p:nvSpPr>
        <p:spPr bwMode="auto">
          <a:xfrm>
            <a:off x="3915495" y="5046204"/>
            <a:ext cx="928688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s-ES" sz="1100" dirty="0">
                <a:latin typeface="Calibri" pitchFamily="34" charset="0"/>
              </a:rPr>
              <a:t>Circulo de maniobras      -16m</a:t>
            </a:r>
          </a:p>
        </p:txBody>
      </p:sp>
      <p:sp>
        <p:nvSpPr>
          <p:cNvPr id="86" name="Oval 116"/>
          <p:cNvSpPr>
            <a:spLocks noChangeArrowheads="1"/>
          </p:cNvSpPr>
          <p:nvPr/>
        </p:nvSpPr>
        <p:spPr bwMode="auto">
          <a:xfrm>
            <a:off x="3818563" y="4847921"/>
            <a:ext cx="1072080" cy="1029351"/>
          </a:xfrm>
          <a:prstGeom prst="ellipse">
            <a:avLst/>
          </a:prstGeom>
          <a:noFill/>
          <a:ln w="12700">
            <a:solidFill>
              <a:srgbClr val="0070C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7" name="Text Box 117"/>
          <p:cNvSpPr txBox="1">
            <a:spLocks noChangeArrowheads="1"/>
          </p:cNvSpPr>
          <p:nvPr/>
        </p:nvSpPr>
        <p:spPr bwMode="auto">
          <a:xfrm>
            <a:off x="2730987" y="4775913"/>
            <a:ext cx="108743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s-ES" sz="1100" dirty="0">
                <a:latin typeface="Calibri" pitchFamily="34" charset="0"/>
              </a:rPr>
              <a:t>Área de  dragado  -14m          </a:t>
            </a:r>
          </a:p>
          <a:p>
            <a:pPr>
              <a:spcAft>
                <a:spcPts val="1000"/>
              </a:spcAft>
            </a:pPr>
            <a:r>
              <a:rPr lang="es-ES" sz="1100" dirty="0">
                <a:latin typeface="Calibri" pitchFamily="34" charset="0"/>
              </a:rPr>
              <a:t>                  </a:t>
            </a:r>
            <a:endParaRPr lang="es-ES" dirty="0"/>
          </a:p>
        </p:txBody>
      </p:sp>
      <p:sp>
        <p:nvSpPr>
          <p:cNvPr id="91" name="Text Box 122"/>
          <p:cNvSpPr txBox="1">
            <a:spLocks noChangeArrowheads="1"/>
          </p:cNvSpPr>
          <p:nvPr/>
        </p:nvSpPr>
        <p:spPr bwMode="auto">
          <a:xfrm>
            <a:off x="102045" y="3219936"/>
            <a:ext cx="827087" cy="241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s-ES" sz="1100" dirty="0">
                <a:latin typeface="Calibri" pitchFamily="34" charset="0"/>
              </a:rPr>
              <a:t>Rio </a:t>
            </a:r>
            <a:r>
              <a:rPr lang="es-ES" sz="1100" dirty="0" smtClean="0">
                <a:latin typeface="Calibri" pitchFamily="34" charset="0"/>
              </a:rPr>
              <a:t>Rímac</a:t>
            </a:r>
            <a:endParaRPr lang="es-ES" dirty="0"/>
          </a:p>
        </p:txBody>
      </p:sp>
      <p:cxnSp>
        <p:nvCxnSpPr>
          <p:cNvPr id="92" name="AutoShape 123"/>
          <p:cNvCxnSpPr>
            <a:cxnSpLocks noChangeShapeType="1"/>
            <a:stCxn id="91" idx="2"/>
          </p:cNvCxnSpPr>
          <p:nvPr/>
        </p:nvCxnSpPr>
        <p:spPr bwMode="auto">
          <a:xfrm>
            <a:off x="515589" y="3461236"/>
            <a:ext cx="284511" cy="729764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</p:cxnSp>
      <p:sp>
        <p:nvSpPr>
          <p:cNvPr id="93" name="Text Box 124"/>
          <p:cNvSpPr txBox="1">
            <a:spLocks noChangeArrowheads="1"/>
          </p:cNvSpPr>
          <p:nvPr/>
        </p:nvSpPr>
        <p:spPr bwMode="auto">
          <a:xfrm>
            <a:off x="6460485" y="5499439"/>
            <a:ext cx="1258887" cy="479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s-ES" sz="1100" dirty="0">
                <a:latin typeface="Calibri" pitchFamily="34" charset="0"/>
              </a:rPr>
              <a:t>Muelle de contenedores  Sur</a:t>
            </a:r>
            <a:endParaRPr lang="es-ES" dirty="0"/>
          </a:p>
        </p:txBody>
      </p:sp>
      <p:sp>
        <p:nvSpPr>
          <p:cNvPr id="94" name="Text Box 125"/>
          <p:cNvSpPr txBox="1">
            <a:spLocks noChangeArrowheads="1"/>
          </p:cNvSpPr>
          <p:nvPr/>
        </p:nvSpPr>
        <p:spPr bwMode="auto">
          <a:xfrm>
            <a:off x="4572000" y="3062220"/>
            <a:ext cx="1525588" cy="4746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s-ES" sz="1100" dirty="0">
                <a:latin typeface="Calibri" pitchFamily="34" charset="0"/>
              </a:rPr>
              <a:t>Muelle  de </a:t>
            </a:r>
            <a:r>
              <a:rPr lang="es-ES" sz="1100" dirty="0" smtClean="0">
                <a:latin typeface="Calibri" pitchFamily="34" charset="0"/>
              </a:rPr>
              <a:t>Contenedores Norte</a:t>
            </a:r>
            <a:endParaRPr lang="es-ES" dirty="0"/>
          </a:p>
        </p:txBody>
      </p:sp>
      <p:cxnSp>
        <p:nvCxnSpPr>
          <p:cNvPr id="96" name="AutoShape 127"/>
          <p:cNvCxnSpPr>
            <a:cxnSpLocks noChangeShapeType="1"/>
            <a:stCxn id="93" idx="0"/>
          </p:cNvCxnSpPr>
          <p:nvPr/>
        </p:nvCxnSpPr>
        <p:spPr bwMode="auto">
          <a:xfrm rot="16200000" flipV="1">
            <a:off x="6583516" y="4992233"/>
            <a:ext cx="428625" cy="585787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</p:cxnSp>
      <p:cxnSp>
        <p:nvCxnSpPr>
          <p:cNvPr id="97" name="AutoShape 128"/>
          <p:cNvCxnSpPr>
            <a:cxnSpLocks noChangeShapeType="1"/>
          </p:cNvCxnSpPr>
          <p:nvPr/>
        </p:nvCxnSpPr>
        <p:spPr bwMode="auto">
          <a:xfrm flipH="1">
            <a:off x="3502740" y="4524368"/>
            <a:ext cx="2520279" cy="316643"/>
          </a:xfrm>
          <a:prstGeom prst="straightConnector1">
            <a:avLst/>
          </a:prstGeom>
          <a:noFill/>
          <a:ln w="25400">
            <a:solidFill>
              <a:srgbClr val="26E63D"/>
            </a:solidFill>
            <a:round/>
            <a:headEnd/>
            <a:tailEnd/>
          </a:ln>
        </p:spPr>
      </p:cxnSp>
      <p:cxnSp>
        <p:nvCxnSpPr>
          <p:cNvPr id="98" name="AutoShape 129"/>
          <p:cNvCxnSpPr>
            <a:cxnSpLocks noChangeShapeType="1"/>
          </p:cNvCxnSpPr>
          <p:nvPr/>
        </p:nvCxnSpPr>
        <p:spPr bwMode="auto">
          <a:xfrm flipH="1" flipV="1">
            <a:off x="3077870" y="4524367"/>
            <a:ext cx="424870" cy="316644"/>
          </a:xfrm>
          <a:prstGeom prst="straightConnector1">
            <a:avLst/>
          </a:prstGeom>
          <a:noFill/>
          <a:ln w="25400">
            <a:solidFill>
              <a:srgbClr val="26E63D"/>
            </a:solidFill>
            <a:round/>
            <a:headEnd/>
            <a:tailEnd/>
          </a:ln>
        </p:spPr>
      </p:cxnSp>
      <p:cxnSp>
        <p:nvCxnSpPr>
          <p:cNvPr id="99" name="AutoShape 130"/>
          <p:cNvCxnSpPr>
            <a:cxnSpLocks noChangeShapeType="1"/>
          </p:cNvCxnSpPr>
          <p:nvPr/>
        </p:nvCxnSpPr>
        <p:spPr bwMode="auto">
          <a:xfrm flipV="1">
            <a:off x="3081814" y="3429000"/>
            <a:ext cx="1049415" cy="1095369"/>
          </a:xfrm>
          <a:prstGeom prst="straightConnector1">
            <a:avLst/>
          </a:prstGeom>
          <a:noFill/>
          <a:ln w="25400">
            <a:solidFill>
              <a:srgbClr val="26E63D"/>
            </a:solidFill>
            <a:round/>
            <a:headEnd/>
            <a:tailEnd/>
          </a:ln>
        </p:spPr>
      </p:cxnSp>
      <p:cxnSp>
        <p:nvCxnSpPr>
          <p:cNvPr id="100" name="AutoShape 131"/>
          <p:cNvCxnSpPr>
            <a:cxnSpLocks noChangeShapeType="1"/>
          </p:cNvCxnSpPr>
          <p:nvPr/>
        </p:nvCxnSpPr>
        <p:spPr bwMode="auto">
          <a:xfrm flipH="1" flipV="1">
            <a:off x="4131229" y="3429000"/>
            <a:ext cx="2136942" cy="701859"/>
          </a:xfrm>
          <a:prstGeom prst="straightConnector1">
            <a:avLst/>
          </a:prstGeom>
          <a:noFill/>
          <a:ln w="25400">
            <a:solidFill>
              <a:srgbClr val="26E63D"/>
            </a:solidFill>
            <a:round/>
            <a:headEnd/>
            <a:tailEnd/>
          </a:ln>
        </p:spPr>
      </p:cxnSp>
      <p:sp>
        <p:nvSpPr>
          <p:cNvPr id="113" name="Text Box 98"/>
          <p:cNvSpPr txBox="1">
            <a:spLocks noChangeArrowheads="1"/>
          </p:cNvSpPr>
          <p:nvPr/>
        </p:nvSpPr>
        <p:spPr bwMode="auto">
          <a:xfrm>
            <a:off x="2056284" y="2021438"/>
            <a:ext cx="571500" cy="214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s-ES" sz="900" dirty="0">
                <a:latin typeface="Calibri" pitchFamily="34" charset="0"/>
              </a:rPr>
              <a:t>VOPAK</a:t>
            </a:r>
            <a:endParaRPr lang="es-ES" sz="900" dirty="0"/>
          </a:p>
        </p:txBody>
      </p:sp>
      <p:cxnSp>
        <p:nvCxnSpPr>
          <p:cNvPr id="116" name="AutoShape 123"/>
          <p:cNvCxnSpPr>
            <a:cxnSpLocks noChangeShapeType="1"/>
            <a:stCxn id="113" idx="2"/>
          </p:cNvCxnSpPr>
          <p:nvPr/>
        </p:nvCxnSpPr>
        <p:spPr bwMode="auto">
          <a:xfrm>
            <a:off x="2342034" y="2235750"/>
            <a:ext cx="512633" cy="255877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</p:cxnSp>
      <p:sp>
        <p:nvSpPr>
          <p:cNvPr id="1055" name="1054 Rectángulo"/>
          <p:cNvSpPr/>
          <p:nvPr/>
        </p:nvSpPr>
        <p:spPr>
          <a:xfrm rot="995909">
            <a:off x="2704050" y="5277301"/>
            <a:ext cx="389142" cy="90641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7" name="156 Forma libre"/>
          <p:cNvSpPr/>
          <p:nvPr/>
        </p:nvSpPr>
        <p:spPr>
          <a:xfrm>
            <a:off x="2272476" y="2491627"/>
            <a:ext cx="378619" cy="201567"/>
          </a:xfrm>
          <a:custGeom>
            <a:avLst/>
            <a:gdLst>
              <a:gd name="connsiteX0" fmla="*/ 0 w 378619"/>
              <a:gd name="connsiteY0" fmla="*/ 11067 h 201567"/>
              <a:gd name="connsiteX1" fmla="*/ 66675 w 378619"/>
              <a:gd name="connsiteY1" fmla="*/ 1542 h 201567"/>
              <a:gd name="connsiteX2" fmla="*/ 133350 w 378619"/>
              <a:gd name="connsiteY2" fmla="*/ 39642 h 201567"/>
              <a:gd name="connsiteX3" fmla="*/ 180975 w 378619"/>
              <a:gd name="connsiteY3" fmla="*/ 108698 h 201567"/>
              <a:gd name="connsiteX4" fmla="*/ 226219 w 378619"/>
              <a:gd name="connsiteY4" fmla="*/ 170611 h 201567"/>
              <a:gd name="connsiteX5" fmla="*/ 292894 w 378619"/>
              <a:gd name="connsiteY5" fmla="*/ 194423 h 201567"/>
              <a:gd name="connsiteX6" fmla="*/ 378619 w 378619"/>
              <a:gd name="connsiteY6" fmla="*/ 201567 h 201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8619" h="201567">
                <a:moveTo>
                  <a:pt x="0" y="11067"/>
                </a:moveTo>
                <a:cubicBezTo>
                  <a:pt x="22225" y="3923"/>
                  <a:pt x="44450" y="-3221"/>
                  <a:pt x="66675" y="1542"/>
                </a:cubicBezTo>
                <a:cubicBezTo>
                  <a:pt x="88900" y="6304"/>
                  <a:pt x="114300" y="21783"/>
                  <a:pt x="133350" y="39642"/>
                </a:cubicBezTo>
                <a:cubicBezTo>
                  <a:pt x="152400" y="57501"/>
                  <a:pt x="165497" y="86870"/>
                  <a:pt x="180975" y="108698"/>
                </a:cubicBezTo>
                <a:cubicBezTo>
                  <a:pt x="196453" y="130526"/>
                  <a:pt x="207566" y="156324"/>
                  <a:pt x="226219" y="170611"/>
                </a:cubicBezTo>
                <a:cubicBezTo>
                  <a:pt x="244872" y="184898"/>
                  <a:pt x="267494" y="189264"/>
                  <a:pt x="292894" y="194423"/>
                </a:cubicBezTo>
                <a:cubicBezTo>
                  <a:pt x="318294" y="199582"/>
                  <a:pt x="363538" y="197995"/>
                  <a:pt x="378619" y="201567"/>
                </a:cubicBezTo>
              </a:path>
            </a:pathLst>
          </a:cu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7" name="166 Forma libre"/>
          <p:cNvSpPr/>
          <p:nvPr/>
        </p:nvSpPr>
        <p:spPr>
          <a:xfrm>
            <a:off x="622419" y="4931913"/>
            <a:ext cx="504056" cy="357364"/>
          </a:xfrm>
          <a:custGeom>
            <a:avLst/>
            <a:gdLst>
              <a:gd name="connsiteX0" fmla="*/ 7620 w 581502"/>
              <a:gd name="connsiteY0" fmla="*/ 0 h 357364"/>
              <a:gd name="connsiteX1" fmla="*/ 477 w 581502"/>
              <a:gd name="connsiteY1" fmla="*/ 66675 h 357364"/>
              <a:gd name="connsiteX2" fmla="*/ 19527 w 581502"/>
              <a:gd name="connsiteY2" fmla="*/ 147638 h 357364"/>
              <a:gd name="connsiteX3" fmla="*/ 55245 w 581502"/>
              <a:gd name="connsiteY3" fmla="*/ 216694 h 357364"/>
              <a:gd name="connsiteX4" fmla="*/ 112395 w 581502"/>
              <a:gd name="connsiteY4" fmla="*/ 266700 h 357364"/>
              <a:gd name="connsiteX5" fmla="*/ 190977 w 581502"/>
              <a:gd name="connsiteY5" fmla="*/ 309563 h 357364"/>
              <a:gd name="connsiteX6" fmla="*/ 305277 w 581502"/>
              <a:gd name="connsiteY6" fmla="*/ 340519 h 357364"/>
              <a:gd name="connsiteX7" fmla="*/ 410052 w 581502"/>
              <a:gd name="connsiteY7" fmla="*/ 354806 h 357364"/>
              <a:gd name="connsiteX8" fmla="*/ 517208 w 581502"/>
              <a:gd name="connsiteY8" fmla="*/ 357188 h 357364"/>
              <a:gd name="connsiteX9" fmla="*/ 581502 w 581502"/>
              <a:gd name="connsiteY9" fmla="*/ 357188 h 357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1502" h="357364">
                <a:moveTo>
                  <a:pt x="7620" y="0"/>
                </a:moveTo>
                <a:cubicBezTo>
                  <a:pt x="3056" y="21034"/>
                  <a:pt x="-1508" y="42069"/>
                  <a:pt x="477" y="66675"/>
                </a:cubicBezTo>
                <a:cubicBezTo>
                  <a:pt x="2461" y="91281"/>
                  <a:pt x="10399" y="122635"/>
                  <a:pt x="19527" y="147638"/>
                </a:cubicBezTo>
                <a:cubicBezTo>
                  <a:pt x="28655" y="172641"/>
                  <a:pt x="39767" y="196850"/>
                  <a:pt x="55245" y="216694"/>
                </a:cubicBezTo>
                <a:cubicBezTo>
                  <a:pt x="70723" y="236538"/>
                  <a:pt x="89773" y="251222"/>
                  <a:pt x="112395" y="266700"/>
                </a:cubicBezTo>
                <a:cubicBezTo>
                  <a:pt x="135017" y="282178"/>
                  <a:pt x="158830" y="297260"/>
                  <a:pt x="190977" y="309563"/>
                </a:cubicBezTo>
                <a:cubicBezTo>
                  <a:pt x="223124" y="321866"/>
                  <a:pt x="268764" y="332978"/>
                  <a:pt x="305277" y="340519"/>
                </a:cubicBezTo>
                <a:cubicBezTo>
                  <a:pt x="341790" y="348060"/>
                  <a:pt x="374730" y="352028"/>
                  <a:pt x="410052" y="354806"/>
                </a:cubicBezTo>
                <a:cubicBezTo>
                  <a:pt x="445374" y="357584"/>
                  <a:pt x="488633" y="356791"/>
                  <a:pt x="517208" y="357188"/>
                </a:cubicBezTo>
                <a:cubicBezTo>
                  <a:pt x="545783" y="357585"/>
                  <a:pt x="581502" y="357188"/>
                  <a:pt x="581502" y="357188"/>
                </a:cubicBezTo>
              </a:path>
            </a:pathLst>
          </a:cu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223" name="AutoShape 130"/>
          <p:cNvCxnSpPr>
            <a:cxnSpLocks noChangeShapeType="1"/>
          </p:cNvCxnSpPr>
          <p:nvPr/>
        </p:nvCxnSpPr>
        <p:spPr bwMode="auto">
          <a:xfrm flipV="1">
            <a:off x="6023019" y="4112349"/>
            <a:ext cx="245152" cy="412021"/>
          </a:xfrm>
          <a:prstGeom prst="straightConnector1">
            <a:avLst/>
          </a:prstGeom>
          <a:noFill/>
          <a:ln w="25400">
            <a:solidFill>
              <a:srgbClr val="26E63D"/>
            </a:solidFill>
            <a:round/>
            <a:headEnd/>
            <a:tailEnd/>
          </a:ln>
        </p:spPr>
      </p:cxnSp>
      <p:cxnSp>
        <p:nvCxnSpPr>
          <p:cNvPr id="233" name="AutoShape 128"/>
          <p:cNvCxnSpPr>
            <a:cxnSpLocks noChangeShapeType="1"/>
          </p:cNvCxnSpPr>
          <p:nvPr/>
        </p:nvCxnSpPr>
        <p:spPr bwMode="auto">
          <a:xfrm flipH="1">
            <a:off x="5374947" y="4519584"/>
            <a:ext cx="653134" cy="1141664"/>
          </a:xfrm>
          <a:prstGeom prst="straightConnector1">
            <a:avLst/>
          </a:prstGeom>
          <a:noFill/>
          <a:ln w="25400">
            <a:solidFill>
              <a:srgbClr val="26E63D"/>
            </a:solidFill>
            <a:round/>
            <a:headEnd/>
            <a:tailEnd/>
          </a:ln>
        </p:spPr>
      </p:cxnSp>
      <p:cxnSp>
        <p:nvCxnSpPr>
          <p:cNvPr id="237" name="AutoShape 129"/>
          <p:cNvCxnSpPr>
            <a:cxnSpLocks noChangeShapeType="1"/>
          </p:cNvCxnSpPr>
          <p:nvPr/>
        </p:nvCxnSpPr>
        <p:spPr bwMode="auto">
          <a:xfrm flipH="1" flipV="1">
            <a:off x="5395074" y="5661248"/>
            <a:ext cx="555937" cy="316644"/>
          </a:xfrm>
          <a:prstGeom prst="straightConnector1">
            <a:avLst/>
          </a:prstGeom>
          <a:noFill/>
          <a:ln w="25400">
            <a:solidFill>
              <a:srgbClr val="26E63D"/>
            </a:solidFill>
            <a:round/>
            <a:headEnd/>
            <a:tailEnd/>
          </a:ln>
        </p:spPr>
      </p:cxnSp>
      <p:cxnSp>
        <p:nvCxnSpPr>
          <p:cNvPr id="239" name="AutoShape 128"/>
          <p:cNvCxnSpPr>
            <a:cxnSpLocks noChangeShapeType="1"/>
          </p:cNvCxnSpPr>
          <p:nvPr/>
        </p:nvCxnSpPr>
        <p:spPr bwMode="auto">
          <a:xfrm flipH="1">
            <a:off x="5953351" y="4519584"/>
            <a:ext cx="864048" cy="1481357"/>
          </a:xfrm>
          <a:prstGeom prst="straightConnector1">
            <a:avLst/>
          </a:prstGeom>
          <a:noFill/>
          <a:ln w="25400">
            <a:solidFill>
              <a:srgbClr val="26E63D"/>
            </a:solidFill>
            <a:round/>
            <a:headEnd/>
            <a:tailEnd/>
          </a:ln>
        </p:spPr>
      </p:cxnSp>
      <p:cxnSp>
        <p:nvCxnSpPr>
          <p:cNvPr id="241" name="AutoShape 129"/>
          <p:cNvCxnSpPr>
            <a:cxnSpLocks noChangeShapeType="1"/>
          </p:cNvCxnSpPr>
          <p:nvPr/>
        </p:nvCxnSpPr>
        <p:spPr bwMode="auto">
          <a:xfrm flipH="1" flipV="1">
            <a:off x="6261463" y="4129970"/>
            <a:ext cx="555936" cy="389614"/>
          </a:xfrm>
          <a:prstGeom prst="straightConnector1">
            <a:avLst/>
          </a:prstGeom>
          <a:noFill/>
          <a:ln w="25400">
            <a:solidFill>
              <a:srgbClr val="26E63D"/>
            </a:solidFill>
            <a:round/>
            <a:headEnd/>
            <a:tailEnd/>
          </a:ln>
        </p:spPr>
      </p:cxnSp>
      <p:sp>
        <p:nvSpPr>
          <p:cNvPr id="210" name="209 Forma libre"/>
          <p:cNvSpPr/>
          <p:nvPr/>
        </p:nvSpPr>
        <p:spPr>
          <a:xfrm>
            <a:off x="3227108" y="1666875"/>
            <a:ext cx="758825" cy="1181100"/>
          </a:xfrm>
          <a:custGeom>
            <a:avLst/>
            <a:gdLst>
              <a:gd name="connsiteX0" fmla="*/ 254000 w 758825"/>
              <a:gd name="connsiteY0" fmla="*/ 1181100 h 1181100"/>
              <a:gd name="connsiteX1" fmla="*/ 758825 w 758825"/>
              <a:gd name="connsiteY1" fmla="*/ 1038225 h 1181100"/>
              <a:gd name="connsiteX2" fmla="*/ 76200 w 758825"/>
              <a:gd name="connsiteY2" fmla="*/ 0 h 1181100"/>
              <a:gd name="connsiteX3" fmla="*/ 0 w 758825"/>
              <a:gd name="connsiteY3" fmla="*/ 6350 h 1181100"/>
              <a:gd name="connsiteX4" fmla="*/ 254000 w 758825"/>
              <a:gd name="connsiteY4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825" h="1181100">
                <a:moveTo>
                  <a:pt x="254000" y="1181100"/>
                </a:moveTo>
                <a:lnTo>
                  <a:pt x="758825" y="1038225"/>
                </a:lnTo>
                <a:lnTo>
                  <a:pt x="76200" y="0"/>
                </a:lnTo>
                <a:lnTo>
                  <a:pt x="0" y="6350"/>
                </a:lnTo>
                <a:lnTo>
                  <a:pt x="254000" y="1181100"/>
                </a:lnTo>
                <a:close/>
              </a:path>
            </a:pathLst>
          </a:custGeom>
          <a:noFill/>
          <a:ln w="25400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12" name="211 Forma libre"/>
          <p:cNvSpPr/>
          <p:nvPr/>
        </p:nvSpPr>
        <p:spPr>
          <a:xfrm>
            <a:off x="2716976" y="1736725"/>
            <a:ext cx="390525" cy="527050"/>
          </a:xfrm>
          <a:custGeom>
            <a:avLst/>
            <a:gdLst>
              <a:gd name="connsiteX0" fmla="*/ 390525 w 390525"/>
              <a:gd name="connsiteY0" fmla="*/ 438150 h 527050"/>
              <a:gd name="connsiteX1" fmla="*/ 82550 w 390525"/>
              <a:gd name="connsiteY1" fmla="*/ 527050 h 527050"/>
              <a:gd name="connsiteX2" fmla="*/ 0 w 390525"/>
              <a:gd name="connsiteY2" fmla="*/ 276225 h 527050"/>
              <a:gd name="connsiteX3" fmla="*/ 66675 w 390525"/>
              <a:gd name="connsiteY3" fmla="*/ 9525 h 527050"/>
              <a:gd name="connsiteX4" fmla="*/ 190500 w 390525"/>
              <a:gd name="connsiteY4" fmla="*/ 0 h 527050"/>
              <a:gd name="connsiteX5" fmla="*/ 390525 w 390525"/>
              <a:gd name="connsiteY5" fmla="*/ 438150 h 52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0525" h="527050">
                <a:moveTo>
                  <a:pt x="390525" y="438150"/>
                </a:moveTo>
                <a:lnTo>
                  <a:pt x="82550" y="527050"/>
                </a:lnTo>
                <a:lnTo>
                  <a:pt x="0" y="276225"/>
                </a:lnTo>
                <a:lnTo>
                  <a:pt x="66675" y="9525"/>
                </a:lnTo>
                <a:lnTo>
                  <a:pt x="190500" y="0"/>
                </a:lnTo>
                <a:lnTo>
                  <a:pt x="390525" y="438150"/>
                </a:lnTo>
                <a:close/>
              </a:path>
            </a:pathLst>
          </a:custGeom>
          <a:noFill/>
          <a:ln w="25400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13" name="212 Forma libre"/>
          <p:cNvSpPr/>
          <p:nvPr/>
        </p:nvSpPr>
        <p:spPr>
          <a:xfrm>
            <a:off x="3107501" y="2275611"/>
            <a:ext cx="330200" cy="606425"/>
          </a:xfrm>
          <a:custGeom>
            <a:avLst/>
            <a:gdLst>
              <a:gd name="connsiteX0" fmla="*/ 200025 w 330200"/>
              <a:gd name="connsiteY0" fmla="*/ 606425 h 606425"/>
              <a:gd name="connsiteX1" fmla="*/ 330200 w 330200"/>
              <a:gd name="connsiteY1" fmla="*/ 574675 h 606425"/>
              <a:gd name="connsiteX2" fmla="*/ 155575 w 330200"/>
              <a:gd name="connsiteY2" fmla="*/ 0 h 606425"/>
              <a:gd name="connsiteX3" fmla="*/ 0 w 330200"/>
              <a:gd name="connsiteY3" fmla="*/ 41275 h 606425"/>
              <a:gd name="connsiteX4" fmla="*/ 200025 w 330200"/>
              <a:gd name="connsiteY4" fmla="*/ 606425 h 60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200" h="606425">
                <a:moveTo>
                  <a:pt x="200025" y="606425"/>
                </a:moveTo>
                <a:lnTo>
                  <a:pt x="330200" y="574675"/>
                </a:lnTo>
                <a:lnTo>
                  <a:pt x="155575" y="0"/>
                </a:lnTo>
                <a:lnTo>
                  <a:pt x="0" y="41275"/>
                </a:lnTo>
                <a:lnTo>
                  <a:pt x="200025" y="606425"/>
                </a:lnTo>
                <a:close/>
              </a:path>
            </a:pathLst>
          </a:custGeom>
          <a:noFill/>
          <a:ln w="25400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295" name="AutoShape 105"/>
          <p:cNvCxnSpPr>
            <a:cxnSpLocks noChangeShapeType="1"/>
            <a:stCxn id="83" idx="0"/>
          </p:cNvCxnSpPr>
          <p:nvPr/>
        </p:nvCxnSpPr>
        <p:spPr bwMode="auto">
          <a:xfrm flipV="1">
            <a:off x="2782247" y="5739151"/>
            <a:ext cx="655454" cy="553658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</p:cxnSp>
      <p:cxnSp>
        <p:nvCxnSpPr>
          <p:cNvPr id="56" name="AutoShape 96"/>
          <p:cNvCxnSpPr>
            <a:cxnSpLocks noChangeShapeType="1"/>
            <a:stCxn id="54" idx="2"/>
          </p:cNvCxnSpPr>
          <p:nvPr/>
        </p:nvCxnSpPr>
        <p:spPr bwMode="auto">
          <a:xfrm>
            <a:off x="2638643" y="1710263"/>
            <a:ext cx="216024" cy="232382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</p:cxnSp>
      <p:sp>
        <p:nvSpPr>
          <p:cNvPr id="1069" name="1068 Elipse"/>
          <p:cNvSpPr/>
          <p:nvPr/>
        </p:nvSpPr>
        <p:spPr>
          <a:xfrm>
            <a:off x="3272601" y="2444058"/>
            <a:ext cx="140426" cy="11587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303" name="AutoShape 93"/>
          <p:cNvCxnSpPr>
            <a:cxnSpLocks noChangeShapeType="1"/>
            <a:stCxn id="53" idx="2"/>
            <a:endCxn id="1069" idx="7"/>
          </p:cNvCxnSpPr>
          <p:nvPr/>
        </p:nvCxnSpPr>
        <p:spPr bwMode="auto">
          <a:xfrm flipH="1">
            <a:off x="3392462" y="1942645"/>
            <a:ext cx="786091" cy="518382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</p:cxnSp>
      <p:cxnSp>
        <p:nvCxnSpPr>
          <p:cNvPr id="324" name="AutoShape 127"/>
          <p:cNvCxnSpPr>
            <a:cxnSpLocks noChangeShapeType="1"/>
            <a:stCxn id="94" idx="2"/>
          </p:cNvCxnSpPr>
          <p:nvPr/>
        </p:nvCxnSpPr>
        <p:spPr bwMode="auto">
          <a:xfrm flipH="1">
            <a:off x="5292080" y="3536883"/>
            <a:ext cx="42714" cy="28923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</p:cxnSp>
      <p:cxnSp>
        <p:nvCxnSpPr>
          <p:cNvPr id="61" name="AutoShape 120"/>
          <p:cNvCxnSpPr>
            <a:cxnSpLocks noChangeShapeType="1"/>
          </p:cNvCxnSpPr>
          <p:nvPr/>
        </p:nvCxnSpPr>
        <p:spPr bwMode="auto">
          <a:xfrm>
            <a:off x="4283968" y="5877272"/>
            <a:ext cx="179908" cy="792088"/>
          </a:xfrm>
          <a:prstGeom prst="straightConnector1">
            <a:avLst/>
          </a:prstGeom>
          <a:noFill/>
          <a:ln w="12700">
            <a:solidFill>
              <a:srgbClr val="0070C0"/>
            </a:solidFill>
            <a:prstDash val="sysDot"/>
            <a:round/>
            <a:headEnd/>
            <a:tailEnd/>
          </a:ln>
        </p:spPr>
      </p:cxnSp>
      <p:cxnSp>
        <p:nvCxnSpPr>
          <p:cNvPr id="108" name="AutoShape 120"/>
          <p:cNvCxnSpPr>
            <a:cxnSpLocks noChangeShapeType="1"/>
          </p:cNvCxnSpPr>
          <p:nvPr/>
        </p:nvCxnSpPr>
        <p:spPr bwMode="auto">
          <a:xfrm>
            <a:off x="4703157" y="5786471"/>
            <a:ext cx="179908" cy="792088"/>
          </a:xfrm>
          <a:prstGeom prst="straightConnector1">
            <a:avLst/>
          </a:prstGeom>
          <a:noFill/>
          <a:ln w="12700">
            <a:solidFill>
              <a:srgbClr val="0070C0"/>
            </a:solidFill>
            <a:prstDash val="sysDot"/>
            <a:round/>
            <a:headEnd/>
            <a:tailEnd/>
          </a:ln>
        </p:spPr>
      </p:cxnSp>
      <p:sp>
        <p:nvSpPr>
          <p:cNvPr id="88" name="Text Box 118"/>
          <p:cNvSpPr txBox="1">
            <a:spLocks noChangeArrowheads="1"/>
          </p:cNvSpPr>
          <p:nvPr/>
        </p:nvSpPr>
        <p:spPr bwMode="auto">
          <a:xfrm>
            <a:off x="4139952" y="6189489"/>
            <a:ext cx="960438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s-ES" sz="1100" dirty="0">
                <a:latin typeface="Calibri" pitchFamily="34" charset="0"/>
              </a:rPr>
              <a:t>Canal  de  acceso -16m</a:t>
            </a:r>
            <a:endParaRPr lang="es-ES" dirty="0"/>
          </a:p>
        </p:txBody>
      </p:sp>
      <p:sp>
        <p:nvSpPr>
          <p:cNvPr id="9" name="8 Elipse"/>
          <p:cNvSpPr/>
          <p:nvPr/>
        </p:nvSpPr>
        <p:spPr>
          <a:xfrm>
            <a:off x="2028860" y="5047078"/>
            <a:ext cx="45719" cy="4746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205155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7" grpId="0" animBg="1"/>
      <p:bldP spid="59" grpId="0" animBg="1"/>
      <p:bldP spid="78" grpId="0" animBg="1"/>
      <p:bldP spid="79" grpId="0" animBg="1"/>
      <p:bldP spid="80" grpId="0" animBg="1"/>
      <p:bldP spid="83" grpId="0" animBg="1"/>
      <p:bldP spid="91" grpId="0" animBg="1"/>
      <p:bldP spid="93" grpId="0" animBg="1"/>
      <p:bldP spid="94" grpId="0" animBg="1"/>
      <p:bldP spid="113" grpId="0" animBg="1"/>
      <p:bldP spid="1055" grpId="0" animBg="1"/>
      <p:bldP spid="157" grpId="0" animBg="1"/>
      <p:bldP spid="167" grpId="0" animBg="1"/>
      <p:bldP spid="210" grpId="0" animBg="1"/>
      <p:bldP spid="212" grpId="0" animBg="1"/>
      <p:bldP spid="213" grpId="0" animBg="1"/>
      <p:bldP spid="1069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45860" y="44624"/>
            <a:ext cx="1762644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89088284"/>
              </p:ext>
            </p:extLst>
          </p:nvPr>
        </p:nvGraphicFramePr>
        <p:xfrm>
          <a:off x="1187624" y="1311278"/>
          <a:ext cx="7848872" cy="4854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6184"/>
                <a:gridCol w="3310864"/>
                <a:gridCol w="2881824"/>
              </a:tblGrid>
              <a:tr h="255475">
                <a:tc>
                  <a:txBody>
                    <a:bodyPr/>
                    <a:lstStyle/>
                    <a:p>
                      <a:pPr algn="l" fontAlgn="b"/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Tx/>
                        <a:buNone/>
                      </a:pP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Tx/>
                        <a:buChar char="-"/>
                      </a:pPr>
                      <a:r>
                        <a:rPr lang="es-PE" sz="1600" u="none" strike="noStrike">
                          <a:effectLst/>
                          <a:latin typeface="+mn-lt"/>
                        </a:rPr>
                        <a:t>Dragado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5475">
                <a:tc>
                  <a:txBody>
                    <a:bodyPr/>
                    <a:lstStyle/>
                    <a:p>
                      <a:pPr algn="l" fontAlgn="b"/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Tx/>
                        <a:buNone/>
                      </a:pPr>
                      <a:r>
                        <a:rPr lang="es-PE" sz="1600" u="none" strike="noStrike" dirty="0">
                          <a:effectLst/>
                          <a:latin typeface="+mn-lt"/>
                        </a:rPr>
                        <a:t>Trabajos Civiles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Tx/>
                        <a:buChar char="-"/>
                      </a:pPr>
                      <a:r>
                        <a:rPr lang="es-PE" sz="1600" u="none" strike="noStrike">
                          <a:effectLst/>
                          <a:latin typeface="+mn-lt"/>
                        </a:rPr>
                        <a:t>Muelle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5475">
                <a:tc>
                  <a:txBody>
                    <a:bodyPr/>
                    <a:lstStyle/>
                    <a:p>
                      <a:pPr algn="l" fontAlgn="b"/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Tx/>
                        <a:buNone/>
                      </a:pP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Tx/>
                        <a:buChar char="-"/>
                      </a:pPr>
                      <a:r>
                        <a:rPr lang="es-PE" sz="1600" u="none" strike="noStrike">
                          <a:effectLst/>
                          <a:latin typeface="+mn-lt"/>
                        </a:rPr>
                        <a:t>Puente de Acceso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5475">
                <a:tc>
                  <a:txBody>
                    <a:bodyPr/>
                    <a:lstStyle/>
                    <a:p>
                      <a:pPr algn="l" fontAlgn="b"/>
                      <a:r>
                        <a:rPr lang="es-PE" sz="1600" u="none" strike="noStrike" dirty="0">
                          <a:effectLst/>
                          <a:latin typeface="+mn-lt"/>
                        </a:rPr>
                        <a:t>Zona  Mar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Tx/>
                        <a:buNone/>
                      </a:pP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Tx/>
                        <a:buChar char="-"/>
                      </a:pPr>
                      <a:r>
                        <a:rPr lang="es-PE" sz="1600" u="none" strike="noStrike" dirty="0">
                          <a:effectLst/>
                          <a:latin typeface="+mn-lt"/>
                        </a:rPr>
                        <a:t>Pilotes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5475">
                <a:tc>
                  <a:txBody>
                    <a:bodyPr/>
                    <a:lstStyle/>
                    <a:p>
                      <a:pPr algn="l" fontAlgn="b"/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Tx/>
                        <a:buNone/>
                      </a:pP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Tx/>
                        <a:buChar char="-"/>
                      </a:pP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5475">
                <a:tc>
                  <a:txBody>
                    <a:bodyPr/>
                    <a:lstStyle/>
                    <a:p>
                      <a:pPr algn="l" fontAlgn="b"/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Tx/>
                        <a:buNone/>
                      </a:pP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Tx/>
                        <a:buChar char="-"/>
                      </a:pPr>
                      <a:r>
                        <a:rPr lang="es-PE" sz="1600" u="none" strike="noStrike">
                          <a:effectLst/>
                          <a:latin typeface="+mn-lt"/>
                        </a:rPr>
                        <a:t>Shiploader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5475">
                <a:tc>
                  <a:txBody>
                    <a:bodyPr/>
                    <a:lstStyle/>
                    <a:p>
                      <a:pPr algn="l" fontAlgn="b"/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Tx/>
                        <a:buNone/>
                      </a:pPr>
                      <a:r>
                        <a:rPr lang="es-PE" sz="1600" u="none" strike="noStrike">
                          <a:effectLst/>
                          <a:latin typeface="+mn-lt"/>
                        </a:rPr>
                        <a:t>Equipamiento Electromecánico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Tx/>
                        <a:buChar char="-"/>
                      </a:pPr>
                      <a:r>
                        <a:rPr lang="es-PE" sz="1600" u="none" strike="noStrike">
                          <a:effectLst/>
                          <a:latin typeface="+mn-lt"/>
                        </a:rPr>
                        <a:t>Muelle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5475">
                <a:tc>
                  <a:txBody>
                    <a:bodyPr/>
                    <a:lstStyle/>
                    <a:p>
                      <a:pPr algn="l" fontAlgn="b"/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Tx/>
                        <a:buNone/>
                      </a:pP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Tx/>
                        <a:buChar char="-"/>
                      </a:pPr>
                      <a:r>
                        <a:rPr lang="es-PE" sz="1600" u="none" strike="noStrike">
                          <a:effectLst/>
                          <a:latin typeface="+mn-lt"/>
                        </a:rPr>
                        <a:t>Faja Tripper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5475">
                <a:tc>
                  <a:txBody>
                    <a:bodyPr/>
                    <a:lstStyle/>
                    <a:p>
                      <a:pPr algn="l" fontAlgn="b"/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Tx/>
                        <a:buNone/>
                      </a:pP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Tx/>
                        <a:buChar char="-"/>
                      </a:pP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5475">
                <a:tc>
                  <a:txBody>
                    <a:bodyPr/>
                    <a:lstStyle/>
                    <a:p>
                      <a:pPr algn="l" fontAlgn="b"/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Tx/>
                        <a:buNone/>
                      </a:pP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Tx/>
                        <a:buChar char="-"/>
                      </a:pP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5475">
                <a:tc>
                  <a:txBody>
                    <a:bodyPr/>
                    <a:lstStyle/>
                    <a:p>
                      <a:pPr algn="l" fontAlgn="b"/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Tx/>
                        <a:buNone/>
                      </a:pP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Tx/>
                        <a:buChar char="-"/>
                      </a:pPr>
                      <a:r>
                        <a:rPr lang="es-PE" sz="1600" u="none" strike="noStrike">
                          <a:effectLst/>
                          <a:latin typeface="+mn-lt"/>
                        </a:rPr>
                        <a:t>Open Acces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5475">
                <a:tc>
                  <a:txBody>
                    <a:bodyPr/>
                    <a:lstStyle/>
                    <a:p>
                      <a:pPr algn="l" fontAlgn="b"/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Tx/>
                        <a:buNone/>
                      </a:pP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Tx/>
                        <a:buChar char="-"/>
                      </a:pPr>
                      <a:r>
                        <a:rPr lang="es-PE" sz="1600" u="none" strike="noStrike">
                          <a:effectLst/>
                          <a:latin typeface="+mn-lt"/>
                        </a:rPr>
                        <a:t>Soporte Faja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5475">
                <a:tc>
                  <a:txBody>
                    <a:bodyPr/>
                    <a:lstStyle/>
                    <a:p>
                      <a:pPr algn="l" fontAlgn="b"/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Tx/>
                        <a:buNone/>
                      </a:pPr>
                      <a:r>
                        <a:rPr lang="es-PE" sz="1600" u="none" strike="noStrike">
                          <a:effectLst/>
                          <a:latin typeface="+mn-lt"/>
                        </a:rPr>
                        <a:t>Trabajos Civiles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Tx/>
                        <a:buChar char="-"/>
                      </a:pPr>
                      <a:r>
                        <a:rPr lang="es-PE" sz="1600" u="none" strike="noStrike">
                          <a:effectLst/>
                          <a:latin typeface="+mn-lt"/>
                        </a:rPr>
                        <a:t>Edificio de Transperencia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5475">
                <a:tc>
                  <a:txBody>
                    <a:bodyPr/>
                    <a:lstStyle/>
                    <a:p>
                      <a:pPr algn="l" fontAlgn="b"/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Tx/>
                        <a:buNone/>
                      </a:pP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Tx/>
                        <a:buChar char="-"/>
                      </a:pPr>
                      <a:r>
                        <a:rPr lang="es-PE" sz="1600" u="none" strike="noStrike">
                          <a:effectLst/>
                          <a:latin typeface="+mn-lt"/>
                        </a:rPr>
                        <a:t>Oficinas y Control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5475">
                <a:tc>
                  <a:txBody>
                    <a:bodyPr/>
                    <a:lstStyle/>
                    <a:p>
                      <a:pPr algn="l" fontAlgn="b"/>
                      <a:r>
                        <a:rPr lang="es-PE" sz="1600" u="none" strike="noStrike">
                          <a:effectLst/>
                          <a:latin typeface="+mn-lt"/>
                        </a:rPr>
                        <a:t>Zona Tierra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Tx/>
                        <a:buNone/>
                      </a:pP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Tx/>
                        <a:buChar char="-"/>
                      </a:pPr>
                      <a:r>
                        <a:rPr lang="es-PE" sz="1600" u="none" strike="noStrike" dirty="0">
                          <a:effectLst/>
                          <a:latin typeface="+mn-lt"/>
                        </a:rPr>
                        <a:t>Almacenes y Talleres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5475">
                <a:tc>
                  <a:txBody>
                    <a:bodyPr/>
                    <a:lstStyle/>
                    <a:p>
                      <a:pPr algn="l" fontAlgn="b"/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Tx/>
                        <a:buNone/>
                      </a:pP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Tx/>
                        <a:buChar char="-"/>
                      </a:pP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5475">
                <a:tc>
                  <a:txBody>
                    <a:bodyPr/>
                    <a:lstStyle/>
                    <a:p>
                      <a:pPr algn="l" fontAlgn="b"/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Tx/>
                        <a:buNone/>
                      </a:pP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Tx/>
                        <a:buChar char="-"/>
                      </a:pPr>
                      <a:r>
                        <a:rPr lang="es-PE" sz="1600" u="none" strike="noStrike">
                          <a:effectLst/>
                          <a:latin typeface="+mn-lt"/>
                        </a:rPr>
                        <a:t>Open Acces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5475">
                <a:tc>
                  <a:txBody>
                    <a:bodyPr/>
                    <a:lstStyle/>
                    <a:p>
                      <a:pPr algn="l" fontAlgn="b"/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Tx/>
                        <a:buNone/>
                      </a:pPr>
                      <a:r>
                        <a:rPr lang="es-PE" sz="1600" u="none" strike="noStrike">
                          <a:effectLst/>
                          <a:latin typeface="+mn-lt"/>
                        </a:rPr>
                        <a:t>Equipamiento Electromecánico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Tx/>
                        <a:buChar char="-"/>
                      </a:pPr>
                      <a:r>
                        <a:rPr lang="es-PE" sz="1600" u="none" strike="noStrike">
                          <a:effectLst/>
                          <a:latin typeface="+mn-lt"/>
                        </a:rPr>
                        <a:t>Faja Transportadora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5475">
                <a:tc>
                  <a:txBody>
                    <a:bodyPr/>
                    <a:lstStyle/>
                    <a:p>
                      <a:pPr algn="l" fontAlgn="b"/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Tx/>
                        <a:buNone/>
                      </a:pP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Tx/>
                        <a:buChar char="-"/>
                      </a:pPr>
                      <a:r>
                        <a:rPr lang="es-PE" sz="1600" u="none" strike="noStrike" dirty="0">
                          <a:effectLst/>
                          <a:latin typeface="+mn-lt"/>
                        </a:rPr>
                        <a:t>Edificio de </a:t>
                      </a:r>
                      <a:r>
                        <a:rPr lang="es-PE" sz="1600" u="none" strike="noStrike" dirty="0" smtClean="0">
                          <a:effectLst/>
                          <a:latin typeface="+mn-lt"/>
                        </a:rPr>
                        <a:t>Transferencia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" name="26 CuadroTexto"/>
          <p:cNvSpPr txBox="1"/>
          <p:nvPr/>
        </p:nvSpPr>
        <p:spPr>
          <a:xfrm>
            <a:off x="179512" y="1319509"/>
            <a:ext cx="800219" cy="48457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s-PE" sz="4000" dirty="0" smtClean="0"/>
              <a:t>PROYECTO</a:t>
            </a:r>
            <a:endParaRPr lang="es-PE" sz="4000" dirty="0"/>
          </a:p>
        </p:txBody>
      </p:sp>
      <p:cxnSp>
        <p:nvCxnSpPr>
          <p:cNvPr id="29" name="28 Conector recto de flecha"/>
          <p:cNvCxnSpPr/>
          <p:nvPr/>
        </p:nvCxnSpPr>
        <p:spPr>
          <a:xfrm flipV="1">
            <a:off x="2195736" y="1777504"/>
            <a:ext cx="576064" cy="50405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/>
          <p:nvPr/>
        </p:nvCxnSpPr>
        <p:spPr>
          <a:xfrm>
            <a:off x="2195736" y="2276872"/>
            <a:ext cx="576064" cy="64807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/>
          <p:nvPr/>
        </p:nvCxnSpPr>
        <p:spPr>
          <a:xfrm flipV="1">
            <a:off x="2276128" y="4581128"/>
            <a:ext cx="423664" cy="50405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 de flecha"/>
          <p:cNvCxnSpPr/>
          <p:nvPr/>
        </p:nvCxnSpPr>
        <p:spPr>
          <a:xfrm>
            <a:off x="2276128" y="5080496"/>
            <a:ext cx="423664" cy="64807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44" name="65543 Abrir llave"/>
          <p:cNvSpPr/>
          <p:nvPr/>
        </p:nvSpPr>
        <p:spPr>
          <a:xfrm>
            <a:off x="5724128" y="1196752"/>
            <a:ext cx="108012" cy="1224136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3" name="42 Abrir llave"/>
          <p:cNvSpPr/>
          <p:nvPr/>
        </p:nvSpPr>
        <p:spPr>
          <a:xfrm>
            <a:off x="5724128" y="2600908"/>
            <a:ext cx="108012" cy="828092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4" name="43 Abrir llave"/>
          <p:cNvSpPr/>
          <p:nvPr/>
        </p:nvSpPr>
        <p:spPr>
          <a:xfrm>
            <a:off x="5724128" y="3861048"/>
            <a:ext cx="108012" cy="1296144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5" name="44 Abrir llave"/>
          <p:cNvSpPr/>
          <p:nvPr/>
        </p:nvSpPr>
        <p:spPr>
          <a:xfrm>
            <a:off x="5724127" y="5384191"/>
            <a:ext cx="108013" cy="832780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6" name="Rectangle 4"/>
          <p:cNvSpPr txBox="1">
            <a:spLocks/>
          </p:cNvSpPr>
          <p:nvPr/>
        </p:nvSpPr>
        <p:spPr bwMode="auto">
          <a:xfrm>
            <a:off x="1403648" y="116632"/>
            <a:ext cx="6120457" cy="7920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ucida Sans Unicode" pitchFamily="34" charset="0"/>
                <a:ea typeface="+mj-ea"/>
                <a:cs typeface="Lucida Sans Unicode" pitchFamily="34" charset="0"/>
              </a:rPr>
              <a:t>ESQUEMA GENERAL</a:t>
            </a:r>
          </a:p>
        </p:txBody>
      </p:sp>
    </p:spTree>
    <p:extLst>
      <p:ext uri="{BB962C8B-B14F-4D97-AF65-F5344CB8AC3E}">
        <p14:creationId xmlns:p14="http://schemas.microsoft.com/office/powerpoint/2010/main" xmlns="" val="341996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/>
          </p:cNvSpPr>
          <p:nvPr>
            <p:ph type="ctrTitle" idx="4294967295"/>
          </p:nvPr>
        </p:nvSpPr>
        <p:spPr bwMode="auto">
          <a:xfrm>
            <a:off x="1475656" y="65088"/>
            <a:ext cx="6120457" cy="79208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s-ES" sz="2500" dirty="0" smtClean="0">
                <a:effectLst/>
                <a:latin typeface="Lucida Sans Unicode" pitchFamily="34" charset="0"/>
                <a:cs typeface="Lucida Sans Unicode" pitchFamily="34" charset="0"/>
              </a:rPr>
              <a:t>ASPECTOS GENERALES DE LA INFRAESTRUCTURA CONCESIONADA</a:t>
            </a:r>
          </a:p>
        </p:txBody>
      </p:sp>
      <p:sp>
        <p:nvSpPr>
          <p:cNvPr id="10" name="Rectangle 4"/>
          <p:cNvSpPr txBox="1">
            <a:spLocks/>
          </p:cNvSpPr>
          <p:nvPr/>
        </p:nvSpPr>
        <p:spPr bwMode="auto">
          <a:xfrm>
            <a:off x="539552" y="1111660"/>
            <a:ext cx="3816424" cy="28148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>
              <a:defRPr/>
            </a:pPr>
            <a:r>
              <a:rPr lang="es-PE" sz="2000" dirty="0" smtClean="0">
                <a:effectLst/>
              </a:rPr>
              <a:t>OPEN ACCES</a:t>
            </a:r>
          </a:p>
          <a:p>
            <a:pPr>
              <a:defRPr/>
            </a:pPr>
            <a:endParaRPr lang="es-PE" sz="2000" i="1" dirty="0">
              <a:effectLst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s-ES" sz="2000" b="0" dirty="0" smtClean="0">
                <a:effectLst/>
              </a:rPr>
              <a:t>Lugar en el cual las fajas provenientes de los almacenes se unen.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s-ES" sz="2000" b="0" dirty="0" smtClean="0">
                <a:effectLst/>
              </a:rPr>
              <a:t>Capacidad </a:t>
            </a:r>
            <a:r>
              <a:rPr lang="es-ES" sz="2000" b="0" dirty="0">
                <a:effectLst/>
              </a:rPr>
              <a:t>2,000 </a:t>
            </a:r>
            <a:r>
              <a:rPr lang="es-ES" sz="2000" b="0" dirty="0" smtClean="0">
                <a:effectLst/>
              </a:rPr>
              <a:t>TMPH </a:t>
            </a:r>
            <a:endParaRPr lang="es-ES" sz="2000" b="0" dirty="0">
              <a:effectLst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31667" t="30000" r="25000" b="22500"/>
          <a:stretch>
            <a:fillRect/>
          </a:stretch>
        </p:blipFill>
        <p:spPr bwMode="auto">
          <a:xfrm>
            <a:off x="4680531" y="1111660"/>
            <a:ext cx="3851909" cy="2814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2 Conector recto"/>
          <p:cNvCxnSpPr/>
          <p:nvPr/>
        </p:nvCxnSpPr>
        <p:spPr>
          <a:xfrm>
            <a:off x="539552" y="1628800"/>
            <a:ext cx="38164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45860" y="44624"/>
            <a:ext cx="1762644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07964" y="3992261"/>
            <a:ext cx="6328073" cy="2821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108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9 Image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68143" y="3998443"/>
            <a:ext cx="3139653" cy="2644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Rectangle 4"/>
          <p:cNvSpPr>
            <a:spLocks noGrp="1"/>
          </p:cNvSpPr>
          <p:nvPr>
            <p:ph type="ctrTitle" idx="4294967295"/>
          </p:nvPr>
        </p:nvSpPr>
        <p:spPr bwMode="auto">
          <a:xfrm>
            <a:off x="1475656" y="65088"/>
            <a:ext cx="6120457" cy="79208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s-ES" sz="2500" dirty="0" smtClean="0">
                <a:effectLst/>
                <a:latin typeface="Lucida Sans Unicode" pitchFamily="34" charset="0"/>
                <a:cs typeface="Lucida Sans Unicode" pitchFamily="34" charset="0"/>
              </a:rPr>
              <a:t>ASPECTOS GENERALES DE LA INFRAESTRUCTURA CONCESIONADA</a:t>
            </a:r>
          </a:p>
        </p:txBody>
      </p:sp>
      <p:sp>
        <p:nvSpPr>
          <p:cNvPr id="9" name="Rectangle 4"/>
          <p:cNvSpPr txBox="1">
            <a:spLocks/>
          </p:cNvSpPr>
          <p:nvPr/>
        </p:nvSpPr>
        <p:spPr bwMode="auto">
          <a:xfrm>
            <a:off x="395536" y="1111657"/>
            <a:ext cx="4248472" cy="276046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>
              <a:defRPr/>
            </a:pPr>
            <a:r>
              <a:rPr lang="es-PE" sz="2000" dirty="0" smtClean="0">
                <a:effectLst/>
              </a:rPr>
              <a:t>TORRE DE TRANSFERENCIA</a:t>
            </a:r>
          </a:p>
          <a:p>
            <a:pPr>
              <a:defRPr/>
            </a:pPr>
            <a:endParaRPr lang="es-PE" sz="2000" i="1" dirty="0">
              <a:effectLst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es-PE" sz="2000" b="0" dirty="0" smtClean="0">
              <a:effectLst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s-PE" sz="2000" b="0" dirty="0" smtClean="0">
                <a:effectLst/>
              </a:rPr>
              <a:t>Permite la transferencia del mineral entre la faja tubular hermética y la faja </a:t>
            </a:r>
            <a:r>
              <a:rPr lang="es-PE" sz="2000" b="0" dirty="0" err="1" smtClean="0">
                <a:effectLst/>
              </a:rPr>
              <a:t>tripper</a:t>
            </a:r>
            <a:endParaRPr lang="es-PE" sz="2000" b="0" dirty="0">
              <a:effectLst/>
            </a:endParaRPr>
          </a:p>
          <a:p>
            <a:pPr>
              <a:defRPr/>
            </a:pPr>
            <a:endParaRPr lang="es-ES" sz="2000" dirty="0" smtClean="0">
              <a:effectLst/>
              <a:latin typeface="+mj-lt"/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395536" y="1754931"/>
            <a:ext cx="39604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45860" y="44624"/>
            <a:ext cx="1762644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536" y="4004806"/>
            <a:ext cx="4968552" cy="263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10 Imagen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64088" y="1111657"/>
            <a:ext cx="3643709" cy="2760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4630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/>
          </p:cNvSpPr>
          <p:nvPr>
            <p:ph type="ctrTitle" idx="4294967295"/>
          </p:nvPr>
        </p:nvSpPr>
        <p:spPr bwMode="auto">
          <a:xfrm>
            <a:off x="1475656" y="67831"/>
            <a:ext cx="6120457" cy="79208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s-ES" sz="2500" dirty="0" smtClean="0">
                <a:effectLst/>
                <a:latin typeface="Lucida Sans Unicode" pitchFamily="34" charset="0"/>
                <a:cs typeface="Lucida Sans Unicode" pitchFamily="34" charset="0"/>
              </a:rPr>
              <a:t>ASPECTOS GENERALES DE LA INFRAESTRUCTURA CONCESIONADA</a:t>
            </a:r>
          </a:p>
        </p:txBody>
      </p:sp>
      <p:pic>
        <p:nvPicPr>
          <p:cNvPr id="14342" name="7 Imagen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788024" y="1052736"/>
            <a:ext cx="408049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fernando.guinand\AppData\Local\Temp\Rar$DI03.765\_PYM23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88024" y="3673477"/>
            <a:ext cx="4104456" cy="2700254"/>
          </a:xfrm>
          <a:prstGeom prst="rect">
            <a:avLst/>
          </a:prstGeom>
          <a:noFill/>
        </p:spPr>
      </p:pic>
      <p:grpSp>
        <p:nvGrpSpPr>
          <p:cNvPr id="4" name="3 Grupo"/>
          <p:cNvGrpSpPr/>
          <p:nvPr/>
        </p:nvGrpSpPr>
        <p:grpSpPr>
          <a:xfrm>
            <a:off x="105608" y="1052735"/>
            <a:ext cx="4610408" cy="5320995"/>
            <a:chOff x="105608" y="1052736"/>
            <a:chExt cx="4538400" cy="4320480"/>
          </a:xfrm>
        </p:grpSpPr>
        <p:sp>
          <p:nvSpPr>
            <p:cNvPr id="6" name="Rectangle 4"/>
            <p:cNvSpPr txBox="1">
              <a:spLocks/>
            </p:cNvSpPr>
            <p:nvPr/>
          </p:nvSpPr>
          <p:spPr bwMode="auto">
            <a:xfrm>
              <a:off x="105608" y="1052736"/>
              <a:ext cx="4538400" cy="432048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>
              <a:scene3d>
                <a:camera prst="orthographicFront"/>
                <a:lightRig rig="soft" dir="t"/>
              </a:scene3d>
              <a:sp3d prstMaterial="softEdge">
                <a:bevelT w="25400" h="25400"/>
              </a:sp3d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 kern="1200">
                  <a:solidFill>
                    <a:schemeClr val="tx2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Arial" charset="0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Arial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9pPr>
              <a:extLst/>
            </a:lstStyle>
            <a:p>
              <a:pPr>
                <a:defRPr/>
              </a:pPr>
              <a:r>
                <a:rPr lang="es-ES" sz="2000" dirty="0" smtClean="0">
                  <a:effectLst/>
                  <a:latin typeface="+mj-lt"/>
                </a:rPr>
                <a:t>FAJA TRANSPORTADORA</a:t>
              </a:r>
            </a:p>
            <a:p>
              <a:pPr>
                <a:defRPr/>
              </a:pPr>
              <a:endParaRPr lang="es-ES" sz="2000" b="0" dirty="0">
                <a:effectLst/>
                <a:latin typeface="+mj-lt"/>
              </a:endParaRPr>
            </a:p>
            <a:p>
              <a:pPr marL="342900" indent="-342900">
                <a:buFont typeface="Arial" pitchFamily="34" charset="0"/>
                <a:buChar char="•"/>
                <a:defRPr/>
              </a:pPr>
              <a:r>
                <a:rPr lang="es-PE" sz="2000" b="0" dirty="0" smtClean="0">
                  <a:effectLst/>
                </a:rPr>
                <a:t>Faja hermética tubular</a:t>
              </a:r>
              <a:r>
                <a:rPr lang="es-PE" sz="2000" b="0" dirty="0">
                  <a:effectLst/>
                </a:rPr>
                <a:t> </a:t>
              </a:r>
              <a:r>
                <a:rPr lang="es-PE" sz="2000" b="0" dirty="0" smtClean="0">
                  <a:effectLst/>
                </a:rPr>
                <a:t>para evitar contaminación</a:t>
              </a:r>
            </a:p>
            <a:p>
              <a:pPr marL="342900" indent="-342900">
                <a:buFont typeface="Arial" pitchFamily="34" charset="0"/>
                <a:buChar char="•"/>
                <a:defRPr/>
              </a:pPr>
              <a:r>
                <a:rPr lang="es-PE" sz="2000" b="0" dirty="0" smtClean="0">
                  <a:effectLst/>
                </a:rPr>
                <a:t>Longitud aproximada de 3000 metros</a:t>
              </a:r>
            </a:p>
            <a:p>
              <a:pPr marL="342900" indent="-342900">
                <a:buFont typeface="Arial" pitchFamily="34" charset="0"/>
                <a:buChar char="•"/>
                <a:defRPr/>
              </a:pPr>
              <a:r>
                <a:rPr lang="es-PE" sz="2000" b="0" dirty="0" smtClean="0">
                  <a:effectLst/>
                </a:rPr>
                <a:t>Capacidad </a:t>
              </a:r>
              <a:r>
                <a:rPr lang="es-PE" sz="2000" b="0" dirty="0">
                  <a:effectLst/>
                </a:rPr>
                <a:t>nominal aproximada </a:t>
              </a:r>
              <a:r>
                <a:rPr lang="es-PE" sz="2000" b="0" dirty="0" smtClean="0">
                  <a:effectLst/>
                </a:rPr>
                <a:t>2000 </a:t>
              </a:r>
              <a:r>
                <a:rPr lang="es-PE" sz="2000" b="0" dirty="0" err="1" smtClean="0">
                  <a:effectLst/>
                </a:rPr>
                <a:t>tn</a:t>
              </a:r>
              <a:r>
                <a:rPr lang="es-PE" sz="2000" b="0" dirty="0" smtClean="0">
                  <a:effectLst/>
                </a:rPr>
                <a:t>/h - 2300 </a:t>
              </a:r>
              <a:r>
                <a:rPr lang="es-PE" sz="2000" b="0" dirty="0" err="1" smtClean="0">
                  <a:effectLst/>
                </a:rPr>
                <a:t>tn</a:t>
              </a:r>
              <a:r>
                <a:rPr lang="es-PE" sz="2000" b="0" dirty="0" smtClean="0">
                  <a:effectLst/>
                </a:rPr>
                <a:t>/h</a:t>
              </a:r>
            </a:p>
            <a:p>
              <a:pPr marL="342900" indent="-342900">
                <a:buFont typeface="Arial" pitchFamily="34" charset="0"/>
                <a:buChar char="•"/>
                <a:defRPr/>
              </a:pPr>
              <a:r>
                <a:rPr lang="es-PE" sz="2000" b="0" dirty="0" smtClean="0">
                  <a:effectLst/>
                </a:rPr>
                <a:t>Velocidad </a:t>
              </a:r>
              <a:r>
                <a:rPr lang="es-PE" sz="2000" b="0" dirty="0">
                  <a:effectLst/>
                </a:rPr>
                <a:t>4 m/s – 4.5 </a:t>
              </a:r>
              <a:r>
                <a:rPr lang="es-PE" sz="2000" b="0" dirty="0" smtClean="0">
                  <a:effectLst/>
                </a:rPr>
                <a:t>m/s</a:t>
              </a:r>
            </a:p>
            <a:p>
              <a:pPr marL="342900" indent="-342900">
                <a:buFont typeface="Arial" pitchFamily="34" charset="0"/>
                <a:buChar char="•"/>
                <a:defRPr/>
              </a:pPr>
              <a:r>
                <a:rPr lang="es-PE" sz="2000" b="0" dirty="0" smtClean="0">
                  <a:effectLst/>
                </a:rPr>
                <a:t>Ancho </a:t>
              </a:r>
              <a:r>
                <a:rPr lang="es-PE" sz="2000" b="0" dirty="0">
                  <a:effectLst/>
                </a:rPr>
                <a:t>de banda aprox. 1600 </a:t>
              </a:r>
              <a:r>
                <a:rPr lang="es-PE" sz="2000" b="0" dirty="0" smtClean="0">
                  <a:effectLst/>
                </a:rPr>
                <a:t>mm</a:t>
              </a:r>
            </a:p>
            <a:p>
              <a:pPr marL="342900" indent="-342900">
                <a:buFont typeface="Arial" pitchFamily="34" charset="0"/>
                <a:buChar char="•"/>
                <a:defRPr/>
              </a:pPr>
              <a:r>
                <a:rPr lang="es-PE" sz="2000" b="0" dirty="0" smtClean="0">
                  <a:effectLst/>
                </a:rPr>
                <a:t>Diámetro </a:t>
              </a:r>
              <a:r>
                <a:rPr lang="es-PE" sz="2000" b="0" dirty="0">
                  <a:effectLst/>
                </a:rPr>
                <a:t>de tubo 400 </a:t>
              </a:r>
              <a:r>
                <a:rPr lang="es-PE" sz="2000" b="0" dirty="0" smtClean="0">
                  <a:effectLst/>
                </a:rPr>
                <a:t>mm</a:t>
              </a:r>
            </a:p>
            <a:p>
              <a:pPr marL="342900" indent="-342900">
                <a:buFont typeface="Arial" pitchFamily="34" charset="0"/>
                <a:buChar char="•"/>
                <a:defRPr/>
              </a:pPr>
              <a:r>
                <a:rPr lang="es-PE" sz="2000" b="0" dirty="0" smtClean="0">
                  <a:effectLst/>
                </a:rPr>
                <a:t>Desarrollo</a:t>
              </a:r>
              <a:r>
                <a:rPr lang="es-PE" sz="2000" b="0" dirty="0">
                  <a:effectLst/>
                </a:rPr>
                <a:t>: Open Access, Vopak, </a:t>
              </a:r>
              <a:r>
                <a:rPr lang="es-PE" sz="2000" b="0" dirty="0" smtClean="0">
                  <a:effectLst/>
                </a:rPr>
                <a:t>Marina de Guerra y </a:t>
              </a:r>
              <a:r>
                <a:rPr lang="es-PE" sz="2000" b="0" dirty="0">
                  <a:effectLst/>
                </a:rPr>
                <a:t>Muelle</a:t>
              </a:r>
            </a:p>
            <a:p>
              <a:pPr marL="1243013" indent="-342900" algn="just">
                <a:buFont typeface="Arial" pitchFamily="34" charset="0"/>
                <a:buChar char="•"/>
                <a:defRPr/>
              </a:pPr>
              <a:endParaRPr lang="es-PE" sz="2000" b="0" dirty="0" smtClean="0">
                <a:effectLst/>
              </a:endParaRPr>
            </a:p>
          </p:txBody>
        </p:sp>
        <p:cxnSp>
          <p:nvCxnSpPr>
            <p:cNvPr id="3" name="2 Conector recto"/>
            <p:cNvCxnSpPr/>
            <p:nvPr/>
          </p:nvCxnSpPr>
          <p:spPr>
            <a:xfrm>
              <a:off x="105608" y="1484784"/>
              <a:ext cx="4538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45860" y="44624"/>
            <a:ext cx="1762644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7408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/>
          </p:cNvSpPr>
          <p:nvPr>
            <p:ph type="ctrTitle" idx="4294967295"/>
          </p:nvPr>
        </p:nvSpPr>
        <p:spPr bwMode="auto">
          <a:xfrm>
            <a:off x="1475656" y="65088"/>
            <a:ext cx="6120457" cy="79208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s-ES" sz="2500" dirty="0" smtClean="0">
                <a:effectLst/>
                <a:latin typeface="Lucida Sans Unicode" pitchFamily="34" charset="0"/>
                <a:cs typeface="Lucida Sans Unicode" pitchFamily="34" charset="0"/>
              </a:rPr>
              <a:t>ASPECTOS GENERALES DE LA INFRAESTRUCTURA CONCESIONADA</a:t>
            </a:r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040055" y="908720"/>
            <a:ext cx="3996441" cy="313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4"/>
          <p:cNvSpPr txBox="1">
            <a:spLocks/>
          </p:cNvSpPr>
          <p:nvPr/>
        </p:nvSpPr>
        <p:spPr bwMode="auto">
          <a:xfrm>
            <a:off x="251520" y="908719"/>
            <a:ext cx="4680520" cy="583264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defPPr>
              <a:defRPr lang="es-PE"/>
            </a:defPPr>
            <a:lvl1pPr eaLnBrk="0" hangingPunct="0">
              <a:defRPr sz="2000" b="1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 eaLnBrk="0" hangingPunct="0">
              <a:defRPr sz="4100" b="1">
                <a:solidFill>
                  <a:schemeClr val="tx2"/>
                </a:solidFill>
              </a:defRPr>
            </a:lvl2pPr>
            <a:lvl3pPr eaLnBrk="0" hangingPunct="0">
              <a:defRPr sz="4100" b="1">
                <a:solidFill>
                  <a:schemeClr val="tx2"/>
                </a:solidFill>
              </a:defRPr>
            </a:lvl3pPr>
            <a:lvl4pPr eaLnBrk="0" hangingPunct="0">
              <a:defRPr sz="4100" b="1">
                <a:solidFill>
                  <a:schemeClr val="tx2"/>
                </a:solidFill>
              </a:defRPr>
            </a:lvl4pPr>
            <a:lvl5pPr eaLnBrk="0" hangingPunct="0">
              <a:defRPr sz="4100" b="1">
                <a:solidFill>
                  <a:schemeClr val="tx2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</a:lstStyle>
          <a:p>
            <a:r>
              <a:rPr lang="es-ES" dirty="0"/>
              <a:t>MUELLE</a:t>
            </a:r>
          </a:p>
          <a:p>
            <a:pPr marL="342900" indent="-342900">
              <a:buFont typeface="Arial" pitchFamily="34" charset="0"/>
              <a:buChar char="•"/>
            </a:pPr>
            <a:endParaRPr lang="es-ES" b="0" dirty="0"/>
          </a:p>
          <a:p>
            <a:pPr marL="342900" indent="-342900">
              <a:buFont typeface="Arial" pitchFamily="34" charset="0"/>
              <a:buChar char="•"/>
            </a:pPr>
            <a:r>
              <a:rPr lang="es-PE" b="0" dirty="0"/>
              <a:t>Ubicado en la zona aledaña al rompeolas norte.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PE" b="0" dirty="0"/>
              <a:t>Longitud aproximada de 200 </a:t>
            </a:r>
            <a:r>
              <a:rPr lang="es-PE" b="0" dirty="0" smtClean="0"/>
              <a:t>m.</a:t>
            </a:r>
            <a:endParaRPr lang="es-PE" b="0" dirty="0"/>
          </a:p>
          <a:p>
            <a:pPr marL="342900" indent="-342900">
              <a:buFont typeface="Arial" pitchFamily="34" charset="0"/>
              <a:buChar char="•"/>
            </a:pPr>
            <a:r>
              <a:rPr lang="es-PE" b="0" dirty="0"/>
              <a:t>Atender naves de una eslora referencial de 226 </a:t>
            </a:r>
            <a:r>
              <a:rPr lang="es-PE" b="0" dirty="0" smtClean="0"/>
              <a:t>m.</a:t>
            </a:r>
            <a:endParaRPr lang="es-PE" b="0" dirty="0"/>
          </a:p>
          <a:p>
            <a:pPr marL="342900" indent="-342900">
              <a:buFont typeface="Arial" pitchFamily="34" charset="0"/>
              <a:buChar char="•"/>
            </a:pPr>
            <a:r>
              <a:rPr lang="es-PE" b="0" dirty="0"/>
              <a:t>Manga </a:t>
            </a:r>
            <a:r>
              <a:rPr lang="es-PE" b="0" dirty="0" smtClean="0"/>
              <a:t>de </a:t>
            </a:r>
            <a:r>
              <a:rPr lang="es-PE" b="0" dirty="0"/>
              <a:t>34 </a:t>
            </a:r>
            <a:r>
              <a:rPr lang="es-PE" b="0" dirty="0" smtClean="0"/>
              <a:t>m. aprox. y </a:t>
            </a:r>
            <a:r>
              <a:rPr lang="es-PE" b="0" dirty="0"/>
              <a:t>un calado </a:t>
            </a:r>
            <a:r>
              <a:rPr lang="es-PE" b="0" dirty="0" smtClean="0"/>
              <a:t>de </a:t>
            </a:r>
            <a:r>
              <a:rPr lang="es-PE" b="0" dirty="0"/>
              <a:t>13.10 metros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PE" b="0" dirty="0"/>
              <a:t>Capacidad de Cargar </a:t>
            </a:r>
            <a:r>
              <a:rPr lang="es-PE" b="0" dirty="0" smtClean="0"/>
              <a:t>Shiploader</a:t>
            </a:r>
            <a:r>
              <a:rPr lang="es-PE" b="0" dirty="0"/>
              <a:t>.</a:t>
            </a:r>
          </a:p>
          <a:p>
            <a:endParaRPr lang="es-PE" dirty="0"/>
          </a:p>
        </p:txBody>
      </p:sp>
      <p:cxnSp>
        <p:nvCxnSpPr>
          <p:cNvPr id="3" name="2 Conector recto"/>
          <p:cNvCxnSpPr/>
          <p:nvPr/>
        </p:nvCxnSpPr>
        <p:spPr>
          <a:xfrm>
            <a:off x="251520" y="1412776"/>
            <a:ext cx="46805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45860" y="44624"/>
            <a:ext cx="1762644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40055" y="4077073"/>
            <a:ext cx="399644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7404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/>
          </p:cNvSpPr>
          <p:nvPr>
            <p:ph type="ctrTitle" idx="4294967295"/>
          </p:nvPr>
        </p:nvSpPr>
        <p:spPr bwMode="auto">
          <a:xfrm>
            <a:off x="1475656" y="65088"/>
            <a:ext cx="6120457" cy="79208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s-ES" sz="2500" dirty="0" smtClean="0">
                <a:effectLst/>
                <a:latin typeface="Lucida Sans Unicode" pitchFamily="34" charset="0"/>
                <a:cs typeface="Lucida Sans Unicode" pitchFamily="34" charset="0"/>
              </a:rPr>
              <a:t>ASPECTOS GENERALES DE LA INFRAESTRUCTURA CONCESIONADA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00296" y="908719"/>
            <a:ext cx="3738110" cy="312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4"/>
          <p:cNvSpPr txBox="1">
            <a:spLocks/>
          </p:cNvSpPr>
          <p:nvPr/>
        </p:nvSpPr>
        <p:spPr bwMode="auto">
          <a:xfrm>
            <a:off x="255712" y="908719"/>
            <a:ext cx="4964360" cy="590465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>
              <a:defRPr/>
            </a:pPr>
            <a:r>
              <a:rPr lang="es-PE" sz="2000" dirty="0" smtClean="0">
                <a:effectLst/>
              </a:rPr>
              <a:t>CARGADOR LINEAL </a:t>
            </a:r>
            <a:r>
              <a:rPr lang="es-PE" sz="2000" i="1" dirty="0" smtClean="0">
                <a:effectLst/>
              </a:rPr>
              <a:t>(</a:t>
            </a:r>
            <a:r>
              <a:rPr lang="es-PE" sz="2000" i="1" dirty="0" err="1" smtClean="0">
                <a:effectLst/>
              </a:rPr>
              <a:t>shiploader</a:t>
            </a:r>
            <a:r>
              <a:rPr lang="es-PE" sz="2000" i="1" dirty="0" smtClean="0">
                <a:effectLst/>
              </a:rPr>
              <a:t>)</a:t>
            </a:r>
          </a:p>
          <a:p>
            <a:pPr>
              <a:defRPr/>
            </a:pPr>
            <a:endParaRPr lang="es-PE" sz="2000" i="1" dirty="0">
              <a:effectLst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s-PE" sz="2000" b="0" dirty="0" smtClean="0">
                <a:effectLst/>
              </a:rPr>
              <a:t>Sistema </a:t>
            </a:r>
            <a:r>
              <a:rPr lang="es-PE" sz="2000" b="0" dirty="0">
                <a:effectLst/>
              </a:rPr>
              <a:t>de carga </a:t>
            </a:r>
            <a:r>
              <a:rPr lang="es-PE" sz="2000" b="0" dirty="0" smtClean="0">
                <a:effectLst/>
              </a:rPr>
              <a:t>lineal.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s-PE" sz="2000" b="0" dirty="0" smtClean="0">
                <a:effectLst/>
              </a:rPr>
              <a:t>Abastece barcos desde el muelle.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s-PE" sz="2000" b="0" dirty="0" smtClean="0">
                <a:effectLst/>
              </a:rPr>
              <a:t>Se moviliza sobre rieles</a:t>
            </a:r>
            <a:endParaRPr lang="es-PE" sz="2000" b="0" dirty="0">
              <a:effectLst/>
            </a:endParaRPr>
          </a:p>
          <a:p>
            <a:pPr>
              <a:defRPr/>
            </a:pPr>
            <a:endParaRPr lang="es-ES" sz="2000" dirty="0" smtClean="0">
              <a:effectLst/>
              <a:latin typeface="+mj-lt"/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255712" y="1412776"/>
            <a:ext cx="4964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45860" y="44624"/>
            <a:ext cx="1762644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1" descr="F:\Fotos\Cargador 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00296" y="4131149"/>
            <a:ext cx="3738110" cy="268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8733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/>
          </p:cNvSpPr>
          <p:nvPr>
            <p:ph type="ctrTitle" idx="4294967295"/>
          </p:nvPr>
        </p:nvSpPr>
        <p:spPr bwMode="auto">
          <a:xfrm>
            <a:off x="832048" y="2535039"/>
            <a:ext cx="7772400" cy="14700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es-ES" dirty="0" smtClean="0">
                <a:effectLst/>
                <a:latin typeface="Lucida Sans Unicode" pitchFamily="34" charset="0"/>
              </a:rPr>
              <a:t>AVANCES</a:t>
            </a:r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45860" y="44624"/>
            <a:ext cx="1762644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0104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4" y="1978025"/>
            <a:ext cx="6551958" cy="2890838"/>
          </a:xfrm>
        </p:spPr>
        <p:txBody>
          <a:bodyPr/>
          <a:lstStyle/>
          <a:p>
            <a:pPr marL="622300" indent="-514350">
              <a:spcAft>
                <a:spcPct val="25000"/>
              </a:spcAft>
              <a:buFont typeface="Wingdings 3" pitchFamily="18" charset="2"/>
              <a:buAutoNum type="arabicPeriod"/>
            </a:pPr>
            <a:endParaRPr lang="es-PE" sz="2400" b="1" dirty="0" smtClean="0"/>
          </a:p>
          <a:p>
            <a:pPr marL="622300" indent="-514350">
              <a:spcAft>
                <a:spcPct val="25000"/>
              </a:spcAft>
              <a:buFont typeface="Wingdings 3" pitchFamily="18" charset="2"/>
              <a:buAutoNum type="arabicPeriod"/>
            </a:pPr>
            <a:r>
              <a:rPr lang="es-PE" sz="2400" b="1" dirty="0" smtClean="0"/>
              <a:t>Introducción</a:t>
            </a:r>
          </a:p>
          <a:p>
            <a:pPr marL="622300" indent="-514350">
              <a:spcAft>
                <a:spcPct val="25000"/>
              </a:spcAft>
              <a:buFont typeface="Wingdings 3" pitchFamily="18" charset="2"/>
              <a:buAutoNum type="arabicPeriod"/>
            </a:pPr>
            <a:r>
              <a:rPr lang="es-PE" sz="2400" b="1" dirty="0" smtClean="0"/>
              <a:t>Descripción del proyecto</a:t>
            </a:r>
          </a:p>
          <a:p>
            <a:pPr marL="622300" indent="-514350">
              <a:spcAft>
                <a:spcPct val="25000"/>
              </a:spcAft>
              <a:buFont typeface="Wingdings 3" pitchFamily="18" charset="2"/>
              <a:buAutoNum type="arabicPeriod"/>
            </a:pPr>
            <a:r>
              <a:rPr lang="es-PE" sz="2400" b="1" dirty="0" smtClean="0"/>
              <a:t>Avances</a:t>
            </a:r>
          </a:p>
          <a:p>
            <a:pPr marL="622300" indent="-514350">
              <a:spcAft>
                <a:spcPct val="25000"/>
              </a:spcAft>
              <a:buFont typeface="Wingdings 3" pitchFamily="18" charset="2"/>
              <a:buAutoNum type="arabicPeriod"/>
            </a:pPr>
            <a:r>
              <a:rPr lang="es-PE" sz="2400" b="1" dirty="0" smtClean="0"/>
              <a:t>Medio Ambiente</a:t>
            </a:r>
          </a:p>
          <a:p>
            <a:pPr marL="622300" indent="-514350">
              <a:spcAft>
                <a:spcPct val="25000"/>
              </a:spcAft>
              <a:buFont typeface="Wingdings 3" pitchFamily="18" charset="2"/>
              <a:buAutoNum type="arabicPeriod"/>
            </a:pPr>
            <a:r>
              <a:rPr lang="es-PE" sz="2400" b="1" dirty="0" smtClean="0"/>
              <a:t>Beneficios</a:t>
            </a: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449633" y="1002198"/>
            <a:ext cx="8135937" cy="477054"/>
          </a:xfrm>
          <a:prstGeom prst="rect">
            <a:avLst/>
          </a:prstGeom>
          <a:extLst/>
        </p:spPr>
        <p:txBody>
          <a:bodyPr vert="horz" anchor="t">
            <a:noAutofit/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>
            <a:lvl1pPr algn="ctr" eaLnBrk="0" hangingPunct="0">
              <a:defRPr sz="2500" b="1">
                <a:solidFill>
                  <a:schemeClr val="tx2"/>
                </a:solidFill>
                <a:effectLst/>
                <a:latin typeface="Lucida Sans Unicode" pitchFamily="34" charset="0"/>
              </a:defRPr>
            </a:lvl1pPr>
            <a:lvl2pPr eaLnBrk="0" hangingPunct="0">
              <a:defRPr sz="4100" b="1">
                <a:solidFill>
                  <a:schemeClr val="tx2"/>
                </a:solidFill>
              </a:defRPr>
            </a:lvl2pPr>
            <a:lvl3pPr eaLnBrk="0" hangingPunct="0">
              <a:defRPr sz="4100" b="1">
                <a:solidFill>
                  <a:schemeClr val="tx2"/>
                </a:solidFill>
              </a:defRPr>
            </a:lvl3pPr>
            <a:lvl4pPr eaLnBrk="0" hangingPunct="0">
              <a:defRPr sz="4100" b="1">
                <a:solidFill>
                  <a:schemeClr val="tx2"/>
                </a:solidFill>
              </a:defRPr>
            </a:lvl4pPr>
            <a:lvl5pPr eaLnBrk="0" hangingPunct="0">
              <a:defRPr sz="4100" b="1">
                <a:solidFill>
                  <a:schemeClr val="tx2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r>
              <a:rPr lang="es-ES" dirty="0"/>
              <a:t>CONTENIDO</a:t>
            </a:r>
          </a:p>
        </p:txBody>
      </p:sp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45860" y="44624"/>
            <a:ext cx="1762644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/>
          </p:cNvSpPr>
          <p:nvPr/>
        </p:nvSpPr>
        <p:spPr bwMode="auto">
          <a:xfrm>
            <a:off x="1115219" y="44450"/>
            <a:ext cx="6913562" cy="98766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>
              <a:defRPr/>
            </a:pPr>
            <a:r>
              <a:rPr lang="es-PE" sz="2500" dirty="0">
                <a:effectLst/>
                <a:latin typeface="Lucida Sans Unicode" pitchFamily="34" charset="0"/>
              </a:rPr>
              <a:t>CRONOGRAMA DE EJECUCIÓN DEL PROYECTO</a:t>
            </a:r>
          </a:p>
        </p:txBody>
      </p:sp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45860" y="44624"/>
            <a:ext cx="1762644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508" y="959275"/>
            <a:ext cx="8856984" cy="58419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2436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54391345"/>
              </p:ext>
            </p:extLst>
          </p:nvPr>
        </p:nvGraphicFramePr>
        <p:xfrm>
          <a:off x="107501" y="908720"/>
          <a:ext cx="8928994" cy="5616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7"/>
                <a:gridCol w="4464497"/>
              </a:tblGrid>
              <a:tr h="450530"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>
                          <a:solidFill>
                            <a:sysClr val="windowText" lastClr="000000"/>
                          </a:solidFill>
                        </a:rPr>
                        <a:t>ANTES</a:t>
                      </a:r>
                      <a:endParaRPr lang="es-P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>
                          <a:solidFill>
                            <a:sysClr val="windowText" lastClr="000000"/>
                          </a:solidFill>
                        </a:rPr>
                        <a:t>DESPUES</a:t>
                      </a:r>
                      <a:endParaRPr lang="es-P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166094">
                <a:tc>
                  <a:txBody>
                    <a:bodyPr/>
                    <a:lstStyle/>
                    <a:p>
                      <a:endParaRPr lang="es-P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P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323528" y="285143"/>
            <a:ext cx="8135937" cy="477054"/>
          </a:xfrm>
          <a:prstGeom prst="rect">
            <a:avLst/>
          </a:prstGeom>
          <a:extLst/>
        </p:spPr>
        <p:txBody>
          <a:bodyPr vert="horz" anchor="t">
            <a:noAutofit/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>
            <a:lvl1pPr algn="ctr" eaLnBrk="0" hangingPunct="0">
              <a:defRPr sz="2500" b="1">
                <a:solidFill>
                  <a:schemeClr val="tx2"/>
                </a:solidFill>
                <a:effectLst/>
                <a:latin typeface="Lucida Sans Unicode" pitchFamily="34" charset="0"/>
              </a:defRPr>
            </a:lvl1pPr>
            <a:lvl2pPr eaLnBrk="0" hangingPunct="0">
              <a:defRPr sz="4100" b="1">
                <a:solidFill>
                  <a:schemeClr val="tx2"/>
                </a:solidFill>
              </a:defRPr>
            </a:lvl2pPr>
            <a:lvl3pPr eaLnBrk="0" hangingPunct="0">
              <a:defRPr sz="4100" b="1">
                <a:solidFill>
                  <a:schemeClr val="tx2"/>
                </a:solidFill>
              </a:defRPr>
            </a:lvl3pPr>
            <a:lvl4pPr eaLnBrk="0" hangingPunct="0">
              <a:defRPr sz="4100" b="1">
                <a:solidFill>
                  <a:schemeClr val="tx2"/>
                </a:solidFill>
              </a:defRPr>
            </a:lvl4pPr>
            <a:lvl5pPr eaLnBrk="0" hangingPunct="0">
              <a:defRPr sz="4100" b="1">
                <a:solidFill>
                  <a:schemeClr val="tx2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r>
              <a:rPr lang="es-ES" dirty="0" smtClean="0"/>
              <a:t>VARADERO “EL ANCLA”</a:t>
            </a:r>
            <a:endParaRPr lang="es-ES" dirty="0"/>
          </a:p>
        </p:txBody>
      </p:sp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45860" y="44624"/>
            <a:ext cx="1762644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C:\Users\jlaghi\AppData\Local\Microsoft\Windows\Temporary Internet Files\Content.Outlook\FEX26EJ7\DSCN126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44008" y="1455215"/>
            <a:ext cx="4320480" cy="324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1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7544" y="1455215"/>
            <a:ext cx="3744416" cy="4991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93373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323528" y="285143"/>
            <a:ext cx="8135937" cy="477054"/>
          </a:xfrm>
          <a:prstGeom prst="rect">
            <a:avLst/>
          </a:prstGeom>
          <a:extLst/>
        </p:spPr>
        <p:txBody>
          <a:bodyPr vert="horz" anchor="t">
            <a:noAutofit/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>
            <a:lvl1pPr algn="ctr" eaLnBrk="0" hangingPunct="0">
              <a:defRPr sz="2500" b="1">
                <a:solidFill>
                  <a:schemeClr val="tx2"/>
                </a:solidFill>
                <a:effectLst/>
                <a:latin typeface="Lucida Sans Unicode" pitchFamily="34" charset="0"/>
              </a:defRPr>
            </a:lvl1pPr>
            <a:lvl2pPr eaLnBrk="0" hangingPunct="0">
              <a:defRPr sz="4100" b="1">
                <a:solidFill>
                  <a:schemeClr val="tx2"/>
                </a:solidFill>
              </a:defRPr>
            </a:lvl2pPr>
            <a:lvl3pPr eaLnBrk="0" hangingPunct="0">
              <a:defRPr sz="4100" b="1">
                <a:solidFill>
                  <a:schemeClr val="tx2"/>
                </a:solidFill>
              </a:defRPr>
            </a:lvl3pPr>
            <a:lvl4pPr eaLnBrk="0" hangingPunct="0">
              <a:defRPr sz="4100" b="1">
                <a:solidFill>
                  <a:schemeClr val="tx2"/>
                </a:solidFill>
              </a:defRPr>
            </a:lvl4pPr>
            <a:lvl5pPr eaLnBrk="0" hangingPunct="0">
              <a:defRPr sz="4100" b="1">
                <a:solidFill>
                  <a:schemeClr val="tx2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r>
              <a:rPr lang="es-ES" dirty="0" smtClean="0"/>
              <a:t>DRAGADO</a:t>
            </a:r>
            <a:endParaRPr lang="es-ES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83067760"/>
              </p:ext>
            </p:extLst>
          </p:nvPr>
        </p:nvGraphicFramePr>
        <p:xfrm>
          <a:off x="179512" y="1042522"/>
          <a:ext cx="5184576" cy="24584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84576"/>
              </a:tblGrid>
              <a:tr h="452361">
                <a:tc>
                  <a:txBody>
                    <a:bodyPr/>
                    <a:lstStyle/>
                    <a:p>
                      <a:r>
                        <a:rPr lang="es-PE" b="1" dirty="0" smtClean="0"/>
                        <a:t>Primera etapa (97% de volumen)</a:t>
                      </a:r>
                      <a:endParaRPr lang="es-PE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126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s-PE" dirty="0" smtClean="0"/>
                        <a:t>Inicio: 04 de abril de 2012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s-PE" dirty="0" smtClean="0"/>
                        <a:t>Cantidad estimada de material dragado al 24/05/12</a:t>
                      </a:r>
                      <a:r>
                        <a:rPr lang="es-PE" baseline="0" dirty="0" smtClean="0"/>
                        <a:t> es</a:t>
                      </a:r>
                      <a:r>
                        <a:rPr lang="es-PE" dirty="0" smtClean="0"/>
                        <a:t> 1’133,198.8 </a:t>
                      </a:r>
                      <a:r>
                        <a:rPr lang="es-P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s-PE" sz="18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s-PE" dirty="0" smtClean="0"/>
                        <a:t> (Draga F. </a:t>
                      </a:r>
                      <a:r>
                        <a:rPr lang="es-PE" dirty="0" err="1" smtClean="0"/>
                        <a:t>Brunelleschi</a:t>
                      </a:r>
                      <a:r>
                        <a:rPr lang="es-PE" dirty="0" smtClean="0"/>
                        <a:t> y </a:t>
                      </a:r>
                      <a:r>
                        <a:rPr lang="es-PE" dirty="0" err="1" smtClean="0"/>
                        <a:t>Vitruvius</a:t>
                      </a:r>
                      <a:r>
                        <a:rPr lang="es-PE" dirty="0" smtClean="0"/>
                        <a:t>)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es-P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Imagen 75" descr="Descripción: C:\Users\matello\Desktop\Fotos\Inspección dragado 12.04.12\20120412_11475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42418" y="1040533"/>
            <a:ext cx="3284297" cy="246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3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1971"/>
          <a:stretch>
            <a:fillRect/>
          </a:stretch>
        </p:blipFill>
        <p:spPr bwMode="auto">
          <a:xfrm>
            <a:off x="5442418" y="3622238"/>
            <a:ext cx="3284297" cy="3052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16106976"/>
              </p:ext>
            </p:extLst>
          </p:nvPr>
        </p:nvGraphicFramePr>
        <p:xfrm>
          <a:off x="179512" y="3717031"/>
          <a:ext cx="5184576" cy="2945203"/>
        </p:xfrm>
        <a:graphic>
          <a:graphicData uri="http://schemas.openxmlformats.org/drawingml/2006/table">
            <a:tbl>
              <a:tblPr/>
              <a:tblGrid>
                <a:gridCol w="5184576"/>
              </a:tblGrid>
              <a:tr h="443238">
                <a:tc>
                  <a:txBody>
                    <a:bodyPr/>
                    <a:lstStyle/>
                    <a:p>
                      <a:r>
                        <a:rPr lang="es-PE" b="1" dirty="0" smtClean="0"/>
                        <a:t>Segunda etapa (3% de volumen)</a:t>
                      </a:r>
                      <a:endParaRPr lang="es-PE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965"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s-PE" dirty="0" smtClean="0"/>
                        <a:t>Se iniciaran actividades en Agosto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45860" y="44624"/>
            <a:ext cx="1762644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26607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/>
          </p:cNvSpPr>
          <p:nvPr>
            <p:ph type="ctrTitle" idx="4294967295"/>
          </p:nvPr>
        </p:nvSpPr>
        <p:spPr bwMode="auto">
          <a:xfrm>
            <a:off x="1691792" y="116632"/>
            <a:ext cx="5760417" cy="792088"/>
          </a:xfrm>
        </p:spPr>
        <p:txBody>
          <a:bodyPr vert="horz" anchor="t">
            <a:noAutofit/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/>
          <a:p>
            <a:pPr algn="ctr"/>
            <a:r>
              <a:rPr lang="es-ES" sz="2500" dirty="0" smtClean="0">
                <a:effectLst/>
                <a:latin typeface="Lucida Sans Unicode" pitchFamily="34" charset="0"/>
                <a:ea typeface="+mn-ea"/>
                <a:cs typeface="+mn-cs"/>
              </a:rPr>
              <a:t>DEPOSITO DEL MATERIAL DE DRAGADO - DMD</a:t>
            </a:r>
            <a:endParaRPr lang="es-ES" sz="2500" dirty="0">
              <a:effectLst/>
              <a:latin typeface="Lucida Sans Unicode" pitchFamily="34" charset="0"/>
              <a:ea typeface="+mn-ea"/>
              <a:cs typeface="+mn-cs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1503143" y="2996952"/>
            <a:ext cx="6137715" cy="2808312"/>
            <a:chOff x="1839565" y="3933056"/>
            <a:chExt cx="5252715" cy="2033919"/>
          </a:xfrm>
        </p:grpSpPr>
        <p:pic>
          <p:nvPicPr>
            <p:cNvPr id="1026" name="Imagen 6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9565" y="3933056"/>
              <a:ext cx="2924589" cy="20339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5" name="Imagen 7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1893" y="3945826"/>
              <a:ext cx="2300387" cy="2021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3 Rectángulo"/>
          <p:cNvSpPr/>
          <p:nvPr/>
        </p:nvSpPr>
        <p:spPr>
          <a:xfrm>
            <a:off x="251520" y="1447616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PE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El </a:t>
            </a:r>
            <a:r>
              <a:rPr lang="es-PE" dirty="0">
                <a:latin typeface="Arial" pitchFamily="34" charset="0"/>
                <a:ea typeface="Calibri" pitchFamily="34" charset="0"/>
                <a:cs typeface="Arial" pitchFamily="34" charset="0"/>
              </a:rPr>
              <a:t>DMD se encuentra ubicado </a:t>
            </a:r>
            <a:r>
              <a:rPr lang="es-PE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en </a:t>
            </a:r>
            <a:r>
              <a:rPr lang="es-PE" dirty="0">
                <a:latin typeface="Arial" pitchFamily="34" charset="0"/>
                <a:ea typeface="Calibri" pitchFamily="34" charset="0"/>
                <a:cs typeface="Arial" pitchFamily="34" charset="0"/>
              </a:rPr>
              <a:t>dirección </a:t>
            </a:r>
            <a:r>
              <a:rPr lang="es-PE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nor</a:t>
            </a:r>
            <a:r>
              <a:rPr lang="es-PE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PE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oeste </a:t>
            </a:r>
            <a:r>
              <a:rPr lang="es-PE" dirty="0">
                <a:latin typeface="Arial" pitchFamily="34" charset="0"/>
                <a:ea typeface="Calibri" pitchFamily="34" charset="0"/>
                <a:cs typeface="Arial" pitchFamily="34" charset="0"/>
              </a:rPr>
              <a:t>del Puerto del </a:t>
            </a:r>
            <a:r>
              <a:rPr lang="es-PE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Callao.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PE" dirty="0">
                <a:latin typeface="Arial" pitchFamily="34" charset="0"/>
                <a:ea typeface="Calibri" pitchFamily="34" charset="0"/>
                <a:cs typeface="Arial" pitchFamily="34" charset="0"/>
              </a:rPr>
              <a:t>C</a:t>
            </a:r>
            <a:r>
              <a:rPr lang="es-PE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apacidad </a:t>
            </a:r>
            <a:r>
              <a:rPr lang="es-PE" dirty="0">
                <a:latin typeface="Arial" pitchFamily="34" charset="0"/>
                <a:ea typeface="Calibri" pitchFamily="34" charset="0"/>
                <a:cs typeface="Arial" pitchFamily="34" charset="0"/>
              </a:rPr>
              <a:t>aprobada de deposito de 1’700,000 </a:t>
            </a:r>
            <a:r>
              <a:rPr lang="es-PE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m3.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PE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Zona </a:t>
            </a:r>
            <a:r>
              <a:rPr lang="es-PE" dirty="0">
                <a:latin typeface="Arial" pitchFamily="34" charset="0"/>
                <a:ea typeface="Calibri" pitchFamily="34" charset="0"/>
                <a:cs typeface="Arial" pitchFamily="34" charset="0"/>
              </a:rPr>
              <a:t>esta supeditada a la no interferencia de las actuales rutas de navegación de ingreso al </a:t>
            </a:r>
            <a:r>
              <a:rPr lang="es-PE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puerto.</a:t>
            </a:r>
            <a:endParaRPr lang="es-PE" dirty="0"/>
          </a:p>
        </p:txBody>
      </p:sp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45860" y="44624"/>
            <a:ext cx="1762644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4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388" y="980728"/>
            <a:ext cx="5076895" cy="38164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20072" y="980728"/>
            <a:ext cx="3891880" cy="28375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52388" y="4931876"/>
            <a:ext cx="509567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dirty="0" err="1" smtClean="0"/>
              <a:t>Fillipo</a:t>
            </a:r>
            <a:r>
              <a:rPr lang="es-PE" dirty="0" smtClean="0"/>
              <a:t> </a:t>
            </a:r>
            <a:r>
              <a:rPr lang="es-PE" dirty="0" err="1" smtClean="0"/>
              <a:t>Brunelleshi</a:t>
            </a:r>
            <a:endParaRPr lang="es-PE" dirty="0"/>
          </a:p>
        </p:txBody>
      </p:sp>
      <p:sp>
        <p:nvSpPr>
          <p:cNvPr id="7" name="Rectangle 4"/>
          <p:cNvSpPr txBox="1">
            <a:spLocks/>
          </p:cNvSpPr>
          <p:nvPr/>
        </p:nvSpPr>
        <p:spPr bwMode="auto">
          <a:xfrm>
            <a:off x="1691792" y="116632"/>
            <a:ext cx="5760417" cy="7920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>
              <a:defRPr/>
            </a:pPr>
            <a:r>
              <a:rPr lang="es-ES" sz="2500" dirty="0" smtClean="0">
                <a:effectLst/>
                <a:latin typeface="Lucida Sans Unicode" pitchFamily="34" charset="0"/>
                <a:cs typeface="Lucida Sans Unicode" pitchFamily="34" charset="0"/>
              </a:rPr>
              <a:t>DRAGAS</a:t>
            </a:r>
          </a:p>
        </p:txBody>
      </p:sp>
      <p:pic>
        <p:nvPicPr>
          <p:cNvPr id="9" name="Imagen 78" descr="Descripción: C:\Users\matello\Desktop\Fotos\Inspección dragado 12.04.12\20120412_13302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20072" y="3885579"/>
            <a:ext cx="3891880" cy="29227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45860" y="44624"/>
            <a:ext cx="1762644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7135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matello\Desktop\Fotos\Inspección dragado 12.04.12\20120412_10034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87423" y="1050623"/>
            <a:ext cx="3821081" cy="286581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459" y="1050624"/>
            <a:ext cx="5180613" cy="3602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52388" y="4797152"/>
            <a:ext cx="516768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dirty="0" err="1" smtClean="0"/>
              <a:t>Vitruvius</a:t>
            </a:r>
            <a:endParaRPr lang="es-PE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87423" y="3957195"/>
            <a:ext cx="3808242" cy="28561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45860" y="44624"/>
            <a:ext cx="1762644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/>
          <p:cNvSpPr txBox="1">
            <a:spLocks/>
          </p:cNvSpPr>
          <p:nvPr/>
        </p:nvSpPr>
        <p:spPr bwMode="auto">
          <a:xfrm>
            <a:off x="1691792" y="116632"/>
            <a:ext cx="5760417" cy="7920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>
              <a:defRPr/>
            </a:pPr>
            <a:r>
              <a:rPr lang="es-ES" sz="2500" dirty="0" smtClean="0">
                <a:effectLst/>
                <a:latin typeface="Lucida Sans Unicode" pitchFamily="34" charset="0"/>
                <a:cs typeface="Lucida Sans Unicode" pitchFamily="34" charset="0"/>
              </a:rPr>
              <a:t>DRAGAS</a:t>
            </a:r>
          </a:p>
        </p:txBody>
      </p:sp>
    </p:spTree>
    <p:extLst>
      <p:ext uri="{BB962C8B-B14F-4D97-AF65-F5344CB8AC3E}">
        <p14:creationId xmlns:p14="http://schemas.microsoft.com/office/powerpoint/2010/main" xmlns="" val="279709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atello\Desktop\Fotos\Inspección dragado 12.04.12\20120412_10304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388" y="1052736"/>
            <a:ext cx="4512502" cy="33843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2388" y="4581128"/>
            <a:ext cx="451250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dirty="0" err="1" smtClean="0"/>
              <a:t>Gangil</a:t>
            </a:r>
            <a:r>
              <a:rPr lang="es-PE" dirty="0" smtClean="0"/>
              <a:t> </a:t>
            </a:r>
            <a:r>
              <a:rPr lang="es-PE" dirty="0" err="1" smtClean="0"/>
              <a:t>Megallano</a:t>
            </a:r>
            <a:r>
              <a:rPr lang="es-PE" dirty="0" smtClean="0"/>
              <a:t> 1800</a:t>
            </a:r>
            <a:endParaRPr lang="es-PE" dirty="0"/>
          </a:p>
        </p:txBody>
      </p:sp>
      <p:pic>
        <p:nvPicPr>
          <p:cNvPr id="7171" name="Picture 3" descr="C:\Users\matello\Desktop\Fotos\Inspección dragado 12.04.12\20120412_10235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96002" y="1052736"/>
            <a:ext cx="4512502" cy="33843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4596002" y="4581128"/>
            <a:ext cx="451250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dirty="0" err="1" smtClean="0"/>
              <a:t>Gangil</a:t>
            </a:r>
            <a:r>
              <a:rPr lang="es-PE" dirty="0" smtClean="0"/>
              <a:t> </a:t>
            </a:r>
            <a:r>
              <a:rPr lang="es-PE" dirty="0" err="1" smtClean="0"/>
              <a:t>Verrazzano</a:t>
            </a:r>
            <a:r>
              <a:rPr lang="es-PE" dirty="0" smtClean="0"/>
              <a:t> 1800</a:t>
            </a:r>
            <a:endParaRPr lang="es-PE" dirty="0"/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45860" y="44624"/>
            <a:ext cx="1762644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"/>
          <p:cNvSpPr txBox="1">
            <a:spLocks/>
          </p:cNvSpPr>
          <p:nvPr/>
        </p:nvSpPr>
        <p:spPr bwMode="auto">
          <a:xfrm>
            <a:off x="1691792" y="116632"/>
            <a:ext cx="5760417" cy="7920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>
              <a:defRPr/>
            </a:pPr>
            <a:r>
              <a:rPr lang="es-ES" sz="2500" dirty="0" smtClean="0">
                <a:effectLst/>
                <a:latin typeface="Lucida Sans Unicode" pitchFamily="34" charset="0"/>
                <a:cs typeface="Lucida Sans Unicode" pitchFamily="34" charset="0"/>
              </a:rPr>
              <a:t>DRAGAS</a:t>
            </a:r>
          </a:p>
        </p:txBody>
      </p:sp>
    </p:spTree>
    <p:extLst>
      <p:ext uri="{BB962C8B-B14F-4D97-AF65-F5344CB8AC3E}">
        <p14:creationId xmlns:p14="http://schemas.microsoft.com/office/powerpoint/2010/main" xmlns="" val="37981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44008" y="1162698"/>
            <a:ext cx="4392488" cy="27151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44008" y="4003599"/>
            <a:ext cx="4392488" cy="2233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/>
          <p:cNvSpPr txBox="1">
            <a:spLocks/>
          </p:cNvSpPr>
          <p:nvPr/>
        </p:nvSpPr>
        <p:spPr bwMode="auto">
          <a:xfrm>
            <a:off x="1691792" y="116632"/>
            <a:ext cx="5760417" cy="7920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>
              <a:defRPr/>
            </a:pPr>
            <a:r>
              <a:rPr lang="es-ES" sz="2500" dirty="0" smtClean="0">
                <a:effectLst/>
                <a:latin typeface="Lucida Sans Unicode" pitchFamily="34" charset="0"/>
                <a:cs typeface="Lucida Sans Unicode" pitchFamily="34" charset="0"/>
              </a:rPr>
              <a:t>CAMPAMENTOS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52388" y="4283804"/>
            <a:ext cx="451961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dirty="0" smtClean="0"/>
              <a:t>Módulos </a:t>
            </a:r>
            <a:r>
              <a:rPr lang="es-PE" dirty="0"/>
              <a:t>para </a:t>
            </a:r>
            <a:r>
              <a:rPr lang="es-PE" dirty="0" smtClean="0"/>
              <a:t>oficinas concluidos</a:t>
            </a:r>
            <a:endParaRPr lang="es-PE" dirty="0"/>
          </a:p>
        </p:txBody>
      </p:sp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45860" y="44624"/>
            <a:ext cx="1762644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677" y="1163038"/>
            <a:ext cx="4518902" cy="305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2816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 txBox="1">
            <a:spLocks/>
          </p:cNvSpPr>
          <p:nvPr/>
        </p:nvSpPr>
        <p:spPr bwMode="auto">
          <a:xfrm>
            <a:off x="1691792" y="116632"/>
            <a:ext cx="5760417" cy="7920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>
              <a:defRPr/>
            </a:pPr>
            <a:r>
              <a:rPr lang="es-ES" sz="2500" dirty="0" smtClean="0">
                <a:effectLst/>
                <a:latin typeface="Lucida Sans Unicode" pitchFamily="34" charset="0"/>
                <a:cs typeface="Lucida Sans Unicode" pitchFamily="34" charset="0"/>
              </a:rPr>
              <a:t>ALMACENAMIENTO DE PILOTES</a:t>
            </a:r>
          </a:p>
        </p:txBody>
      </p:sp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45860" y="44624"/>
            <a:ext cx="1762644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64088" y="1052736"/>
            <a:ext cx="3731245" cy="25309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5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64088" y="3645024"/>
            <a:ext cx="3744417" cy="264905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143" y="1052736"/>
            <a:ext cx="5287705" cy="381642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34233" y="4941168"/>
            <a:ext cx="528061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dirty="0" smtClean="0"/>
              <a:t>Descarga de pilotes en área de fabricación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xmlns="" val="366648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 txBox="1">
            <a:spLocks/>
          </p:cNvSpPr>
          <p:nvPr/>
        </p:nvSpPr>
        <p:spPr bwMode="auto">
          <a:xfrm>
            <a:off x="1691792" y="116632"/>
            <a:ext cx="5760417" cy="7920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>
              <a:defRPr/>
            </a:pPr>
            <a:r>
              <a:rPr lang="es-ES" sz="2500" dirty="0" smtClean="0">
                <a:effectLst/>
                <a:latin typeface="Lucida Sans Unicode" pitchFamily="34" charset="0"/>
                <a:cs typeface="Lucida Sans Unicode" pitchFamily="34" charset="0"/>
              </a:rPr>
              <a:t>FABRICACIÓN DE CANTITRAVEL</a:t>
            </a:r>
          </a:p>
        </p:txBody>
      </p:sp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45860" y="44624"/>
            <a:ext cx="1762644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62678" y="4365104"/>
            <a:ext cx="44742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dirty="0"/>
              <a:t>Soldadura de </a:t>
            </a:r>
            <a:r>
              <a:rPr lang="es-PE" dirty="0" smtClean="0"/>
              <a:t>vigas</a:t>
            </a:r>
            <a:endParaRPr lang="es-P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677" y="1223078"/>
            <a:ext cx="4474267" cy="30607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07058" y="1223078"/>
            <a:ext cx="4474266" cy="306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4607058" y="4365104"/>
            <a:ext cx="44742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dirty="0" smtClean="0"/>
              <a:t>Pintado </a:t>
            </a:r>
            <a:r>
              <a:rPr lang="es-PE" dirty="0"/>
              <a:t>de </a:t>
            </a:r>
            <a:r>
              <a:rPr lang="es-PE" dirty="0" smtClean="0"/>
              <a:t>vigas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xmlns="" val="393306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/>
          </p:cNvSpPr>
          <p:nvPr>
            <p:ph type="ctrTitle" idx="4294967295"/>
          </p:nvPr>
        </p:nvSpPr>
        <p:spPr bwMode="auto">
          <a:xfrm>
            <a:off x="832048" y="2535039"/>
            <a:ext cx="7772400" cy="14700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es-ES" dirty="0" smtClean="0">
                <a:effectLst/>
                <a:latin typeface="Lucida Sans Unicode" pitchFamily="34" charset="0"/>
              </a:rPr>
              <a:t>INTRODUCCIÓN</a:t>
            </a:r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45860" y="44624"/>
            <a:ext cx="1762644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0104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/>
          </p:cNvSpPr>
          <p:nvPr>
            <p:ph type="ctrTitle" idx="4294967295"/>
          </p:nvPr>
        </p:nvSpPr>
        <p:spPr bwMode="auto">
          <a:xfrm>
            <a:off x="832048" y="2535039"/>
            <a:ext cx="7772400" cy="14700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es-ES" dirty="0" smtClean="0">
                <a:effectLst/>
                <a:latin typeface="Lucida Sans Unicode" pitchFamily="34" charset="0"/>
              </a:rPr>
              <a:t>MEDIO AMBIENTE Y SOCIAL</a:t>
            </a:r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45860" y="44624"/>
            <a:ext cx="1762644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0104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463988" y="800708"/>
            <a:ext cx="4536504" cy="756084"/>
          </a:xfrm>
        </p:spPr>
        <p:txBody>
          <a:bodyPr/>
          <a:lstStyle/>
          <a:p>
            <a:pPr marL="109537" indent="0" algn="ctr">
              <a:buNone/>
            </a:pPr>
            <a:r>
              <a:rPr lang="es-PE" sz="1800" b="1" dirty="0" smtClean="0"/>
              <a:t>IMPACTOS SOCIO AMBIENTALES POSITIVOS DURANTE LA OPERACIÓN</a:t>
            </a:r>
            <a:endParaRPr lang="es-PE" sz="1800" b="1" dirty="0"/>
          </a:p>
        </p:txBody>
      </p:sp>
      <p:sp>
        <p:nvSpPr>
          <p:cNvPr id="7" name="6 Rectángulo"/>
          <p:cNvSpPr/>
          <p:nvPr/>
        </p:nvSpPr>
        <p:spPr>
          <a:xfrm>
            <a:off x="4499992" y="1628800"/>
            <a:ext cx="4464496" cy="5112568"/>
          </a:xfrm>
          <a:prstGeom prst="rect">
            <a:avLst/>
          </a:prstGeom>
          <a:ln w="25400" cap="flat" cmpd="sng">
            <a:solidFill>
              <a:srgbClr val="0070C0">
                <a:alpha val="50000"/>
              </a:srgb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marL="273050" indent="-2730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PE" sz="1400" dirty="0"/>
              <a:t>Mejora de la salud de la población por disminución de partículas </a:t>
            </a:r>
            <a:r>
              <a:rPr lang="es-PE" sz="1400" dirty="0" smtClean="0"/>
              <a:t>de minerales en el </a:t>
            </a:r>
            <a:r>
              <a:rPr lang="es-PE" sz="1400" dirty="0"/>
              <a:t>aire y </a:t>
            </a:r>
            <a:r>
              <a:rPr lang="es-PE" sz="1400" dirty="0" smtClean="0"/>
              <a:t>suelo.</a:t>
            </a:r>
          </a:p>
          <a:p>
            <a:pPr marL="273050" indent="-2730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PE" sz="1400" dirty="0" smtClean="0"/>
              <a:t>Mejora en la salud de los trabajadores al descargar directamente en las bodega de los barcos</a:t>
            </a:r>
          </a:p>
          <a:p>
            <a:pPr marL="273050" indent="-2730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PE" sz="1400" dirty="0" smtClean="0"/>
              <a:t>Disminución del malestar a la población por problemas de ruido en la zona </a:t>
            </a:r>
          </a:p>
          <a:p>
            <a:pPr marL="273050" indent="-2730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PE" sz="1400" dirty="0" smtClean="0"/>
              <a:t>Mejora de la calidad del aire y disminución de problemas respiratorios por la no generación de gases de combustión </a:t>
            </a:r>
          </a:p>
          <a:p>
            <a:pPr marL="273050" indent="-273050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PE" sz="1400" dirty="0" smtClean="0"/>
              <a:t>Descongestiona, el acceso al puerto para contenedores y otras cargas.</a:t>
            </a:r>
          </a:p>
          <a:p>
            <a:pPr marL="273050" indent="-273050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PE" sz="1400" dirty="0" smtClean="0"/>
              <a:t>La inclusión del puente de acceso al muelle disminuye el potencial riesgo de contaminación de aguas por aceites y grasas (derrames).</a:t>
            </a:r>
            <a:endParaRPr lang="es-PE" sz="1400" dirty="0"/>
          </a:p>
        </p:txBody>
      </p:sp>
      <p:sp>
        <p:nvSpPr>
          <p:cNvPr id="42" name="41 Rectángulo"/>
          <p:cNvSpPr/>
          <p:nvPr/>
        </p:nvSpPr>
        <p:spPr>
          <a:xfrm>
            <a:off x="179512" y="1641042"/>
            <a:ext cx="4248472" cy="4293483"/>
          </a:xfrm>
          <a:prstGeom prst="rect">
            <a:avLst/>
          </a:prstGeom>
          <a:ln w="25400" cap="flat" cmpd="sng">
            <a:solidFill>
              <a:srgbClr val="0070C0">
                <a:alpha val="50000"/>
              </a:srgb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marL="273050" lvl="1" indent="-273050" algn="just">
              <a:lnSpc>
                <a:spcPct val="150000"/>
              </a:lnSpc>
              <a:buFont typeface="+mj-lt"/>
              <a:buAutoNum type="arabicPeriod"/>
            </a:pPr>
            <a:r>
              <a:rPr lang="es-PE" sz="1400" dirty="0" smtClean="0"/>
              <a:t>Construcción de la faja en un área industrial alejada de viviendas y zona urbana</a:t>
            </a:r>
          </a:p>
          <a:p>
            <a:pPr marL="273050" lvl="1" indent="-273050" algn="just">
              <a:lnSpc>
                <a:spcPct val="150000"/>
              </a:lnSpc>
              <a:buFont typeface="+mj-lt"/>
              <a:buAutoNum type="arabicPeriod"/>
            </a:pPr>
            <a:r>
              <a:rPr lang="es-PE" sz="1400" dirty="0" smtClean="0"/>
              <a:t>Empleo de una faja herméticamente cerrada para el Transporte de Concentrados. </a:t>
            </a:r>
          </a:p>
          <a:p>
            <a:pPr marL="273050" lvl="1" indent="-273050" algn="just">
              <a:lnSpc>
                <a:spcPct val="150000"/>
              </a:lnSpc>
              <a:buFont typeface="+mj-lt"/>
              <a:buAutoNum type="arabicPeriod"/>
            </a:pPr>
            <a:r>
              <a:rPr lang="es-PE" sz="1400" dirty="0" smtClean="0"/>
              <a:t>Utilización de un puente de acceso vehicular.</a:t>
            </a:r>
          </a:p>
          <a:p>
            <a:pPr marL="273050" lvl="1" indent="-273050" algn="just">
              <a:lnSpc>
                <a:spcPct val="150000"/>
              </a:lnSpc>
              <a:buFont typeface="+mj-lt"/>
              <a:buAutoNum type="arabicPeriod"/>
            </a:pPr>
            <a:r>
              <a:rPr lang="es-PE" sz="1400" dirty="0" smtClean="0"/>
              <a:t>NO INTERFIERE:</a:t>
            </a:r>
          </a:p>
          <a:p>
            <a:pPr marL="273050" indent="-273050" algn="just">
              <a:lnSpc>
                <a:spcPct val="150000"/>
              </a:lnSpc>
              <a:defRPr/>
            </a:pPr>
            <a:r>
              <a:rPr lang="es-PE" sz="1400" dirty="0" smtClean="0"/>
              <a:t>	Con zona de maniobra del puerto.</a:t>
            </a:r>
          </a:p>
          <a:p>
            <a:pPr marL="273050" indent="-273050" algn="just">
              <a:lnSpc>
                <a:spcPct val="150000"/>
              </a:lnSpc>
              <a:defRPr/>
            </a:pPr>
            <a:r>
              <a:rPr lang="es-PE" sz="1400" dirty="0" smtClean="0"/>
              <a:t>	Con operaciones del Muelle 7.</a:t>
            </a:r>
          </a:p>
          <a:p>
            <a:pPr marL="273050" indent="-273050" algn="just">
              <a:lnSpc>
                <a:spcPct val="150000"/>
              </a:lnSpc>
              <a:defRPr/>
            </a:pPr>
            <a:r>
              <a:rPr lang="es-PE" sz="1400" dirty="0" smtClean="0"/>
              <a:t>	Con tráfico de naves en puerto. </a:t>
            </a:r>
          </a:p>
          <a:p>
            <a:pPr marL="273050" lvl="1" indent="-273050" algn="just">
              <a:lnSpc>
                <a:spcPct val="150000"/>
              </a:lnSpc>
              <a:defRPr/>
            </a:pPr>
            <a:r>
              <a:rPr lang="es-PE" sz="1400" dirty="0" smtClean="0"/>
              <a:t>	Con el desarrollo del Puerto </a:t>
            </a:r>
            <a:r>
              <a:rPr lang="es-PE" sz="1400" dirty="0" err="1" smtClean="0"/>
              <a:t>Hub</a:t>
            </a:r>
            <a:r>
              <a:rPr lang="es-PE" sz="1400" dirty="0" smtClean="0"/>
              <a:t> para contenedores. </a:t>
            </a:r>
          </a:p>
          <a:p>
            <a:pPr marL="273050" lvl="1" indent="-273050" algn="just">
              <a:lnSpc>
                <a:spcPct val="150000"/>
              </a:lnSpc>
              <a:defRPr/>
            </a:pPr>
            <a:r>
              <a:rPr lang="es-PE" sz="1400" dirty="0" smtClean="0"/>
              <a:t>	Con la expansión futura del muelle hacia el norte.</a:t>
            </a:r>
            <a:endParaRPr lang="es-PE" sz="1400" dirty="0"/>
          </a:p>
        </p:txBody>
      </p:sp>
      <p:sp>
        <p:nvSpPr>
          <p:cNvPr id="48" name="3 Marcador de contenido"/>
          <p:cNvSpPr txBox="1">
            <a:spLocks/>
          </p:cNvSpPr>
          <p:nvPr/>
        </p:nvSpPr>
        <p:spPr bwMode="auto">
          <a:xfrm>
            <a:off x="179512" y="1052736"/>
            <a:ext cx="4248472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 algn="ctr">
              <a:buFont typeface="Wingdings 3" pitchFamily="18" charset="2"/>
              <a:buNone/>
            </a:pPr>
            <a:r>
              <a:rPr lang="es-PE" sz="1800" b="1" dirty="0" smtClean="0"/>
              <a:t>CARACTERISTICAS</a:t>
            </a:r>
            <a:endParaRPr lang="es-PE" sz="1800" b="1" dirty="0"/>
          </a:p>
        </p:txBody>
      </p:sp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45860" y="44624"/>
            <a:ext cx="1762644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7281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/>
          </p:cNvSpPr>
          <p:nvPr>
            <p:ph type="ctrTitle" idx="4294967295"/>
          </p:nvPr>
        </p:nvSpPr>
        <p:spPr bwMode="auto">
          <a:xfrm>
            <a:off x="832048" y="2535039"/>
            <a:ext cx="7772400" cy="14700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es-ES" dirty="0" smtClean="0">
                <a:effectLst/>
                <a:latin typeface="Lucida Sans Unicode" pitchFamily="34" charset="0"/>
              </a:rPr>
              <a:t>BENEFICIOS</a:t>
            </a:r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45860" y="44624"/>
            <a:ext cx="1762644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0104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45860" y="44624"/>
            <a:ext cx="1762644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Documents and Settings\josep.llanos\Escritorio\MATARANI\P105007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27173" y="908720"/>
            <a:ext cx="2796405" cy="249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6 Imagen" descr="imagesCAT4KWX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27173" y="3549616"/>
            <a:ext cx="2796404" cy="254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39552" y="764704"/>
            <a:ext cx="54006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s-PE" sz="1600" b="1" dirty="0"/>
              <a:t>NO CONTAMINA</a:t>
            </a:r>
            <a:r>
              <a:rPr lang="es-PE" sz="1600" b="1" dirty="0" smtClean="0"/>
              <a:t>:</a:t>
            </a:r>
          </a:p>
          <a:p>
            <a:pPr marL="285750" indent="-285750">
              <a:buFont typeface="Arial" charset="0"/>
              <a:buChar char="•"/>
            </a:pPr>
            <a:r>
              <a:rPr lang="es-PE" sz="1600" dirty="0" smtClean="0"/>
              <a:t>Faja Transportadora Hermética construida en área industrial alejada de viviendas y zona urbana.</a:t>
            </a:r>
          </a:p>
          <a:p>
            <a:pPr marL="285750" indent="-285750">
              <a:buFont typeface="Arial" charset="0"/>
              <a:buChar char="•"/>
            </a:pPr>
            <a:r>
              <a:rPr lang="es-PE" sz="1600" dirty="0" smtClean="0"/>
              <a:t>Elimina 130,000 viajes de camiones  cargados entre los depósitos y el puerto, reduciendo los niveles de contaminación de PB en su recorrido.</a:t>
            </a:r>
            <a:endParaRPr lang="es-PE" sz="1600" dirty="0"/>
          </a:p>
          <a:p>
            <a:pPr marL="285750" indent="-285750">
              <a:buFont typeface="Arial" charset="0"/>
              <a:buChar char="•"/>
            </a:pPr>
            <a:r>
              <a:rPr lang="es-PE" sz="1600" dirty="0" smtClean="0"/>
              <a:t>Al descargar directamente en la bodega de los barcos, elimina la contaminación por las maniobras de carga actuales.</a:t>
            </a:r>
          </a:p>
          <a:p>
            <a:endParaRPr lang="es-PE" sz="1600" dirty="0"/>
          </a:p>
          <a:p>
            <a:pPr marL="342900" indent="-342900">
              <a:buFont typeface="+mj-lt"/>
              <a:buAutoNum type="alphaUcPeriod" startAt="2"/>
            </a:pPr>
            <a:r>
              <a:rPr lang="es-PE" sz="1600" b="1" dirty="0" smtClean="0"/>
              <a:t>DESCONGESTIONA:</a:t>
            </a:r>
          </a:p>
          <a:p>
            <a:pPr marL="285750" indent="-285750">
              <a:buFont typeface="Arial" charset="0"/>
              <a:buChar char="•"/>
            </a:pPr>
            <a:r>
              <a:rPr lang="es-PE" sz="1600" dirty="0" smtClean="0"/>
              <a:t>El </a:t>
            </a:r>
            <a:r>
              <a:rPr lang="es-PE" sz="1600" dirty="0"/>
              <a:t>acceso al puerto para contenedores y otras </a:t>
            </a:r>
            <a:r>
              <a:rPr lang="es-PE" sz="1600" dirty="0" smtClean="0"/>
              <a:t>cargas.</a:t>
            </a:r>
            <a:endParaRPr lang="es-PE" sz="1600" dirty="0"/>
          </a:p>
          <a:p>
            <a:endParaRPr lang="es-PE" sz="1600" dirty="0"/>
          </a:p>
          <a:p>
            <a:pPr marL="342900" indent="-342900">
              <a:buFont typeface="+mj-lt"/>
              <a:buAutoNum type="alphaUcPeriod" startAt="3"/>
            </a:pPr>
            <a:r>
              <a:rPr lang="es-PE" sz="1600" b="1" dirty="0"/>
              <a:t>NO INTERFIERE:</a:t>
            </a:r>
          </a:p>
          <a:p>
            <a:pPr marL="285750" indent="-285750">
              <a:buFont typeface="Arial" charset="0"/>
              <a:buChar char="•"/>
            </a:pPr>
            <a:r>
              <a:rPr lang="es-PE" sz="1600" dirty="0" smtClean="0"/>
              <a:t>Con </a:t>
            </a:r>
            <a:r>
              <a:rPr lang="es-PE" sz="1600" dirty="0"/>
              <a:t>zona de maniobra del </a:t>
            </a:r>
            <a:r>
              <a:rPr lang="es-PE" sz="1600" dirty="0" smtClean="0"/>
              <a:t>puerto.</a:t>
            </a:r>
          </a:p>
          <a:p>
            <a:pPr marL="285750" indent="-285750">
              <a:buFont typeface="Arial" charset="0"/>
              <a:buChar char="•"/>
            </a:pPr>
            <a:r>
              <a:rPr lang="es-PE" sz="1600" dirty="0" smtClean="0"/>
              <a:t>Con </a:t>
            </a:r>
            <a:r>
              <a:rPr lang="es-PE" sz="1600" dirty="0"/>
              <a:t>operaciones del Muelle </a:t>
            </a:r>
            <a:r>
              <a:rPr lang="es-PE" sz="1600" dirty="0" smtClean="0"/>
              <a:t>7.</a:t>
            </a:r>
          </a:p>
          <a:p>
            <a:pPr marL="285750" indent="-285750">
              <a:buFont typeface="Arial" charset="0"/>
              <a:buChar char="•"/>
            </a:pPr>
            <a:r>
              <a:rPr lang="es-PE" sz="1600" dirty="0" smtClean="0"/>
              <a:t>Con </a:t>
            </a:r>
            <a:r>
              <a:rPr lang="es-PE" sz="1600" dirty="0"/>
              <a:t>tráfico de naves en puerto</a:t>
            </a:r>
            <a:r>
              <a:rPr lang="es-PE" sz="1600" dirty="0" smtClean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s-PE" sz="1600" dirty="0" smtClean="0"/>
              <a:t>Con </a:t>
            </a:r>
            <a:r>
              <a:rPr lang="es-PE" sz="1600" dirty="0"/>
              <a:t>el desarrollo del Puerto </a:t>
            </a:r>
            <a:r>
              <a:rPr lang="es-PE" sz="1600" dirty="0" err="1"/>
              <a:t>Hub</a:t>
            </a:r>
            <a:r>
              <a:rPr lang="es-PE" sz="1600" dirty="0"/>
              <a:t> para </a:t>
            </a:r>
            <a:r>
              <a:rPr lang="es-PE" sz="1600" dirty="0" smtClean="0"/>
              <a:t>contenedores.</a:t>
            </a:r>
          </a:p>
          <a:p>
            <a:pPr marL="285750" indent="-285750">
              <a:buFont typeface="Arial" charset="0"/>
              <a:buChar char="•"/>
            </a:pPr>
            <a:r>
              <a:rPr lang="es-PE" sz="1600" dirty="0" smtClean="0"/>
              <a:t>Con </a:t>
            </a:r>
            <a:r>
              <a:rPr lang="es-PE" sz="1600" dirty="0"/>
              <a:t>la expansión futura del muelle hacia el </a:t>
            </a:r>
            <a:r>
              <a:rPr lang="es-PE" sz="1600" dirty="0" smtClean="0"/>
              <a:t>norte.</a:t>
            </a:r>
            <a:endParaRPr lang="es-PE" sz="1600" dirty="0"/>
          </a:p>
          <a:p>
            <a:endParaRPr lang="es-PE" sz="1600" dirty="0"/>
          </a:p>
          <a:p>
            <a:pPr marL="342900" indent="-342900">
              <a:buFont typeface="+mj-lt"/>
              <a:buAutoNum type="alphaUcPeriod" startAt="4"/>
            </a:pPr>
            <a:r>
              <a:rPr lang="es-PE" sz="1600" b="1" dirty="0"/>
              <a:t>DISMINUCIÓN DEL ROBO DE </a:t>
            </a:r>
            <a:r>
              <a:rPr lang="es-PE" sz="1600" b="1" dirty="0" smtClean="0"/>
              <a:t>CONCENTRADOS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PE" sz="1600" dirty="0"/>
              <a:t>La faja </a:t>
            </a:r>
            <a:r>
              <a:rPr lang="es-PE" sz="1600" dirty="0" smtClean="0"/>
              <a:t>transportadora pasa únicamente por zonas industriales y es completamente hermética</a:t>
            </a:r>
            <a:endParaRPr lang="es-PE" sz="1600" dirty="0"/>
          </a:p>
        </p:txBody>
      </p:sp>
    </p:spTree>
    <p:extLst>
      <p:ext uri="{BB962C8B-B14F-4D97-AF65-F5344CB8AC3E}">
        <p14:creationId xmlns:p14="http://schemas.microsoft.com/office/powerpoint/2010/main" xmlns="" val="230201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9106" y="1492250"/>
            <a:ext cx="8208962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15 Grupo"/>
          <p:cNvGrpSpPr>
            <a:grpSpLocks/>
          </p:cNvGrpSpPr>
          <p:nvPr/>
        </p:nvGrpSpPr>
        <p:grpSpPr bwMode="auto">
          <a:xfrm>
            <a:off x="6153150" y="6156325"/>
            <a:ext cx="2522538" cy="584200"/>
            <a:chOff x="7236296" y="1044025"/>
            <a:chExt cx="1440160" cy="584339"/>
          </a:xfrm>
        </p:grpSpPr>
        <p:grpSp>
          <p:nvGrpSpPr>
            <p:cNvPr id="4" name="14 Grupo"/>
            <p:cNvGrpSpPr>
              <a:grpSpLocks/>
            </p:cNvGrpSpPr>
            <p:nvPr/>
          </p:nvGrpSpPr>
          <p:grpSpPr bwMode="auto">
            <a:xfrm>
              <a:off x="7236296" y="1044025"/>
              <a:ext cx="1440160" cy="584339"/>
              <a:chOff x="7236296" y="1054477"/>
              <a:chExt cx="1440160" cy="584339"/>
            </a:xfrm>
          </p:grpSpPr>
          <p:sp>
            <p:nvSpPr>
              <p:cNvPr id="33813" name="10 CuadroTexto"/>
              <p:cNvSpPr txBox="1">
                <a:spLocks noChangeArrowheads="1"/>
              </p:cNvSpPr>
              <p:nvPr/>
            </p:nvSpPr>
            <p:spPr bwMode="auto">
              <a:xfrm>
                <a:off x="7236296" y="1054477"/>
                <a:ext cx="1440160" cy="584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PE" sz="1600"/>
                  <a:t>Almacenes </a:t>
                </a:r>
              </a:p>
              <a:p>
                <a:pPr eaLnBrk="1" hangingPunct="1"/>
                <a:r>
                  <a:rPr lang="es-PE" sz="1600"/>
                  <a:t>Ruta Actual Camiones</a:t>
                </a:r>
              </a:p>
            </p:txBody>
          </p:sp>
          <p:sp>
            <p:nvSpPr>
              <p:cNvPr id="12" name="11 Rectángulo"/>
              <p:cNvSpPr/>
              <p:nvPr/>
            </p:nvSpPr>
            <p:spPr>
              <a:xfrm>
                <a:off x="8532349" y="1198974"/>
                <a:ext cx="144107" cy="144496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PE"/>
              </a:p>
            </p:txBody>
          </p:sp>
        </p:grpSp>
        <p:sp>
          <p:nvSpPr>
            <p:cNvPr id="13" name="12 Rectángulo"/>
            <p:cNvSpPr/>
            <p:nvPr/>
          </p:nvSpPr>
          <p:spPr>
            <a:xfrm>
              <a:off x="8532349" y="1414001"/>
              <a:ext cx="144107" cy="14449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PE"/>
            </a:p>
          </p:txBody>
        </p:sp>
      </p:grpSp>
      <p:cxnSp>
        <p:nvCxnSpPr>
          <p:cNvPr id="18" name="17 Conector recto"/>
          <p:cNvCxnSpPr/>
          <p:nvPr/>
        </p:nvCxnSpPr>
        <p:spPr>
          <a:xfrm flipH="1">
            <a:off x="4454737" y="3212976"/>
            <a:ext cx="1872206" cy="39517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4465637" y="3608154"/>
            <a:ext cx="204999" cy="102434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 flipH="1">
            <a:off x="3025006" y="4632499"/>
            <a:ext cx="1656532" cy="3532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"/>
          <p:cNvCxnSpPr/>
          <p:nvPr/>
        </p:nvCxnSpPr>
        <p:spPr>
          <a:xfrm flipH="1" flipV="1">
            <a:off x="2195736" y="4841323"/>
            <a:ext cx="829270" cy="14446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"/>
          <p:cNvCxnSpPr/>
          <p:nvPr/>
        </p:nvCxnSpPr>
        <p:spPr>
          <a:xfrm flipH="1" flipV="1">
            <a:off x="1540197" y="4140350"/>
            <a:ext cx="655539" cy="70097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"/>
          <p:cNvCxnSpPr/>
          <p:nvPr/>
        </p:nvCxnSpPr>
        <p:spPr>
          <a:xfrm rot="5400000" flipH="1" flipV="1">
            <a:off x="7885113" y="328453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"/>
          <p:cNvCxnSpPr/>
          <p:nvPr/>
        </p:nvCxnSpPr>
        <p:spPr>
          <a:xfrm rot="5400000" flipH="1" flipV="1">
            <a:off x="7885113" y="328453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recto"/>
          <p:cNvCxnSpPr/>
          <p:nvPr/>
        </p:nvCxnSpPr>
        <p:spPr>
          <a:xfrm>
            <a:off x="4670636" y="4639022"/>
            <a:ext cx="12393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7" name="54 CuadroTexto"/>
          <p:cNvSpPr txBox="1">
            <a:spLocks noChangeArrowheads="1"/>
          </p:cNvSpPr>
          <p:nvPr/>
        </p:nvSpPr>
        <p:spPr bwMode="auto">
          <a:xfrm>
            <a:off x="323850" y="6280150"/>
            <a:ext cx="6335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s-PE" sz="1200"/>
              <a:t>Av. Mariátegui, Av. Contralmirante Mora, Av. Guadalupe, con dirección al Puerto del Callao.</a:t>
            </a:r>
          </a:p>
        </p:txBody>
      </p:sp>
      <p:sp>
        <p:nvSpPr>
          <p:cNvPr id="2" name="1 CuadroTexto"/>
          <p:cNvSpPr txBox="1"/>
          <p:nvPr/>
        </p:nvSpPr>
        <p:spPr>
          <a:xfrm rot="20837545">
            <a:off x="4867817" y="3176588"/>
            <a:ext cx="1303338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PE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Av. Mariátegui</a:t>
            </a:r>
          </a:p>
        </p:txBody>
      </p:sp>
      <p:sp>
        <p:nvSpPr>
          <p:cNvPr id="21" name="20 CuadroTexto"/>
          <p:cNvSpPr txBox="1"/>
          <p:nvPr/>
        </p:nvSpPr>
        <p:spPr>
          <a:xfrm rot="15564933">
            <a:off x="3730163" y="3832802"/>
            <a:ext cx="1440402" cy="215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PE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Av. Contraalmirante Mora</a:t>
            </a:r>
          </a:p>
        </p:txBody>
      </p:sp>
      <p:sp>
        <p:nvSpPr>
          <p:cNvPr id="22" name="21 CuadroTexto"/>
          <p:cNvSpPr txBox="1"/>
          <p:nvPr/>
        </p:nvSpPr>
        <p:spPr>
          <a:xfrm rot="20822578">
            <a:off x="3257363" y="4583466"/>
            <a:ext cx="1303338" cy="214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PE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Av. Guadalupe</a:t>
            </a:r>
          </a:p>
        </p:txBody>
      </p:sp>
      <p:pic>
        <p:nvPicPr>
          <p:cNvPr id="23" name="Picture 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45860" y="44624"/>
            <a:ext cx="1762644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2"/>
          <p:cNvSpPr txBox="1">
            <a:spLocks noChangeArrowheads="1"/>
          </p:cNvSpPr>
          <p:nvPr/>
        </p:nvSpPr>
        <p:spPr bwMode="auto">
          <a:xfrm>
            <a:off x="467544" y="548680"/>
            <a:ext cx="8406185" cy="98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s-PE" sz="2400" dirty="0" smtClean="0"/>
              <a:t>Eliminación de más de 130,000 viajes de camiones con concentrado de minerales al año</a:t>
            </a:r>
          </a:p>
        </p:txBody>
      </p:sp>
    </p:spTree>
    <p:extLst>
      <p:ext uri="{BB962C8B-B14F-4D97-AF65-F5344CB8AC3E}">
        <p14:creationId xmlns:p14="http://schemas.microsoft.com/office/powerpoint/2010/main" xmlns="" val="2582500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45860" y="44624"/>
            <a:ext cx="1762644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5938" y="1052736"/>
            <a:ext cx="8112125" cy="521493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" name="9 Elipse"/>
          <p:cNvSpPr/>
          <p:nvPr/>
        </p:nvSpPr>
        <p:spPr bwMode="auto">
          <a:xfrm>
            <a:off x="3347864" y="1556792"/>
            <a:ext cx="3816424" cy="3528392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07503" y="548680"/>
            <a:ext cx="8353425" cy="47705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defPPr>
              <a:defRPr lang="es-PE"/>
            </a:defPPr>
            <a:lvl1pPr algn="ctr" eaLnBrk="0" hangingPunct="0">
              <a:defRPr sz="2500" b="1">
                <a:solidFill>
                  <a:schemeClr val="tx2"/>
                </a:solidFill>
                <a:effectLst/>
                <a:latin typeface="Lucida Sans Unicode" pitchFamily="34" charset="0"/>
                <a:ea typeface="+mj-ea"/>
                <a:cs typeface="Lucida Sans Unicode" pitchFamily="34" charset="0"/>
              </a:defRPr>
            </a:lvl1pPr>
            <a:lvl2pPr eaLnBrk="0" hangingPunct="0">
              <a:defRPr sz="4100" b="1">
                <a:solidFill>
                  <a:schemeClr val="tx2"/>
                </a:solidFill>
              </a:defRPr>
            </a:lvl2pPr>
            <a:lvl3pPr eaLnBrk="0" hangingPunct="0">
              <a:defRPr sz="4100" b="1">
                <a:solidFill>
                  <a:schemeClr val="tx2"/>
                </a:solidFill>
              </a:defRPr>
            </a:lvl3pPr>
            <a:lvl4pPr eaLnBrk="0" hangingPunct="0">
              <a:defRPr sz="4100" b="1">
                <a:solidFill>
                  <a:schemeClr val="tx2"/>
                </a:solidFill>
              </a:defRPr>
            </a:lvl4pPr>
            <a:lvl5pPr eaLnBrk="0" hangingPunct="0">
              <a:defRPr sz="4100" b="1">
                <a:solidFill>
                  <a:schemeClr val="tx2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</a:lstStyle>
          <a:p>
            <a:pPr algn="l"/>
            <a:r>
              <a:rPr lang="es-ES_tradnl" dirty="0" smtClean="0"/>
              <a:t>  DISMINUCIÓN DEL ROBO DE CONCENTRADOS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xmlns="" val="99143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45860" y="44624"/>
            <a:ext cx="1762644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TC3Dfinal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43000" y="1143000"/>
            <a:ext cx="685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080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3758" y="855448"/>
            <a:ext cx="4356484" cy="5147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540" name="Rectangle 4"/>
          <p:cNvSpPr>
            <a:spLocks noGrp="1"/>
          </p:cNvSpPr>
          <p:nvPr>
            <p:ph type="ctrTitle" idx="4294967295"/>
          </p:nvPr>
        </p:nvSpPr>
        <p:spPr bwMode="auto">
          <a:xfrm>
            <a:off x="832048" y="2535039"/>
            <a:ext cx="7772400" cy="14700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es-ES" dirty="0" smtClean="0">
                <a:effectLst/>
                <a:latin typeface="Lucida Sans Unicode" pitchFamily="34" charset="0"/>
              </a:rPr>
              <a:t>¿PREGUNTAS?</a:t>
            </a:r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45860" y="44624"/>
            <a:ext cx="1762644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1843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/>
          </p:cNvSpPr>
          <p:nvPr>
            <p:ph type="ctrTitle" idx="4294967295"/>
          </p:nvPr>
        </p:nvSpPr>
        <p:spPr bwMode="auto">
          <a:xfrm>
            <a:off x="685800" y="4005064"/>
            <a:ext cx="7772400" cy="14700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es-MX" sz="4000" dirty="0" smtClean="0">
                <a:effectLst/>
                <a:latin typeface="Lucida Sans Unicode" pitchFamily="34" charset="0"/>
              </a:rPr>
              <a:t>“GRACIAS”</a:t>
            </a:r>
            <a:endParaRPr lang="es-ES" sz="4000" dirty="0" smtClean="0">
              <a:effectLst/>
              <a:latin typeface="Lucida Sans Unicode" pitchFamily="34" charset="0"/>
            </a:endParaRPr>
          </a:p>
        </p:txBody>
      </p:sp>
      <p:pic>
        <p:nvPicPr>
          <p:cNvPr id="41987" name="Picture 1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86644" y="1341438"/>
            <a:ext cx="6970712" cy="21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/>
          </p:cNvSpPr>
          <p:nvPr>
            <p:ph type="ctrTitle" idx="4294967295"/>
          </p:nvPr>
        </p:nvSpPr>
        <p:spPr bwMode="auto">
          <a:xfrm>
            <a:off x="1691792" y="188640"/>
            <a:ext cx="5760417" cy="792088"/>
          </a:xfrm>
        </p:spPr>
        <p:txBody>
          <a:bodyPr vert="horz" anchor="t">
            <a:noAutofit/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/>
          <a:p>
            <a:pPr algn="ctr"/>
            <a:r>
              <a:rPr lang="es-ES" sz="2500" dirty="0">
                <a:effectLst/>
                <a:latin typeface="Lucida Sans Unicode" pitchFamily="34" charset="0"/>
                <a:ea typeface="+mn-ea"/>
                <a:cs typeface="+mn-cs"/>
              </a:rPr>
              <a:t>INFORMACIÓN GENERAL</a:t>
            </a:r>
          </a:p>
        </p:txBody>
      </p:sp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45860" y="44624"/>
            <a:ext cx="1762644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 txBox="1">
            <a:spLocks/>
          </p:cNvSpPr>
          <p:nvPr/>
        </p:nvSpPr>
        <p:spPr bwMode="auto">
          <a:xfrm>
            <a:off x="330052" y="764704"/>
            <a:ext cx="8424936" cy="1872208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>
              <a:defRPr/>
            </a:pPr>
            <a:r>
              <a:rPr lang="es-ES" sz="2000" dirty="0" smtClean="0">
                <a:solidFill>
                  <a:schemeClr val="tx1"/>
                </a:solidFill>
                <a:effectLst/>
              </a:rPr>
              <a:t>OBJETO</a:t>
            </a:r>
            <a:endParaRPr lang="es-ES" sz="2000" dirty="0">
              <a:solidFill>
                <a:schemeClr val="tx1"/>
              </a:solidFill>
              <a:effectLst/>
            </a:endParaRPr>
          </a:p>
          <a:p>
            <a:pPr marL="900113" algn="just">
              <a:defRPr/>
            </a:pPr>
            <a:r>
              <a:rPr lang="es-PE" sz="2000" b="0" dirty="0" smtClean="0">
                <a:solidFill>
                  <a:schemeClr val="tx1"/>
                </a:solidFill>
                <a:effectLst/>
              </a:rPr>
              <a:t>El Ministerio de Transportes y Comunicaciones otorga, a TC, el derecho del diseño, construcción, financiamiento, conservación y explotación del terminal de embarque de concentrados de minerales </a:t>
            </a:r>
            <a:r>
              <a:rPr lang="es-PE" sz="2000" b="0" dirty="0">
                <a:solidFill>
                  <a:schemeClr val="tx1"/>
                </a:solidFill>
                <a:effectLst/>
              </a:rPr>
              <a:t>en el Terminal Portuario del Callao</a:t>
            </a:r>
            <a:r>
              <a:rPr lang="es-PE" sz="2000" b="0" dirty="0" smtClean="0">
                <a:solidFill>
                  <a:schemeClr val="tx1"/>
                </a:solidFill>
                <a:effectLst/>
              </a:rPr>
              <a:t>.</a:t>
            </a:r>
            <a:endParaRPr lang="es-PE" sz="2000" b="0" dirty="0">
              <a:solidFill>
                <a:srgbClr val="FF0000"/>
              </a:solidFill>
              <a:effectLst/>
              <a:latin typeface="+mj-lt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1086"/>
          <a:stretch>
            <a:fillRect/>
          </a:stretch>
        </p:blipFill>
        <p:spPr bwMode="auto">
          <a:xfrm>
            <a:off x="1835696" y="2564904"/>
            <a:ext cx="5561947" cy="41960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1389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45860" y="44624"/>
            <a:ext cx="1762644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/>
            <a:r>
              <a:rPr lang="es-PE" sz="3000" b="1" dirty="0" smtClean="0">
                <a:solidFill>
                  <a:schemeClr val="tx2"/>
                </a:solidFill>
                <a:latin typeface="Lucida Sans Unicode" pitchFamily="34" charset="0"/>
                <a:ea typeface="+mn-ea"/>
                <a:cs typeface="+mn-cs"/>
              </a:rPr>
              <a:t>ACCIONISTAS</a:t>
            </a:r>
            <a:endParaRPr lang="es-PE" sz="3000" b="1" dirty="0">
              <a:solidFill>
                <a:schemeClr val="tx2"/>
              </a:solidFill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21" name="Rectangle 4"/>
          <p:cNvSpPr txBox="1">
            <a:spLocks/>
          </p:cNvSpPr>
          <p:nvPr/>
        </p:nvSpPr>
        <p:spPr bwMode="auto">
          <a:xfrm>
            <a:off x="330052" y="980728"/>
            <a:ext cx="8424936" cy="1296144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>
              <a:defRPr/>
            </a:pPr>
            <a:r>
              <a:rPr lang="es-ES" sz="1800" dirty="0" smtClean="0">
                <a:solidFill>
                  <a:schemeClr val="tx1"/>
                </a:solidFill>
                <a:effectLst/>
                <a:latin typeface="+mj-lt"/>
              </a:rPr>
              <a:t>SOCIOS</a:t>
            </a:r>
          </a:p>
          <a:p>
            <a:pPr marL="900113" algn="just">
              <a:defRPr/>
            </a:pPr>
            <a:r>
              <a:rPr lang="es-ES" sz="1800" dirty="0">
                <a:solidFill>
                  <a:schemeClr val="tx1"/>
                </a:solidFill>
                <a:effectLst/>
                <a:latin typeface="+mj-lt"/>
              </a:rPr>
              <a:t>	</a:t>
            </a:r>
            <a:r>
              <a:rPr lang="es-PE" sz="1800" b="0" dirty="0">
                <a:solidFill>
                  <a:schemeClr val="tx1"/>
                </a:solidFill>
                <a:effectLst/>
              </a:rPr>
              <a:t>Transportadora Callao </a:t>
            </a:r>
            <a:r>
              <a:rPr lang="es-PE" sz="1800" b="0" dirty="0" smtClean="0">
                <a:solidFill>
                  <a:schemeClr val="tx1"/>
                </a:solidFill>
                <a:effectLst/>
              </a:rPr>
              <a:t>S.A – Formada por </a:t>
            </a:r>
            <a:r>
              <a:rPr lang="es-PE" sz="1800" b="0" dirty="0">
                <a:solidFill>
                  <a:schemeClr val="tx1"/>
                </a:solidFill>
                <a:effectLst/>
              </a:rPr>
              <a:t>Impala Perú S.A.C, </a:t>
            </a:r>
            <a:r>
              <a:rPr lang="es-PE" sz="1800" b="0" dirty="0" err="1">
                <a:solidFill>
                  <a:schemeClr val="tx1"/>
                </a:solidFill>
                <a:effectLst/>
              </a:rPr>
              <a:t>Perubar</a:t>
            </a:r>
            <a:r>
              <a:rPr lang="es-PE" sz="1800" b="0" dirty="0">
                <a:solidFill>
                  <a:schemeClr val="tx1"/>
                </a:solidFill>
                <a:effectLst/>
              </a:rPr>
              <a:t> S.A., Minera </a:t>
            </a:r>
            <a:r>
              <a:rPr lang="es-PE" sz="1800" b="0" dirty="0" err="1">
                <a:solidFill>
                  <a:schemeClr val="tx1"/>
                </a:solidFill>
                <a:effectLst/>
              </a:rPr>
              <a:t>Chinalco</a:t>
            </a:r>
            <a:r>
              <a:rPr lang="es-PE" sz="1800" b="0" dirty="0">
                <a:solidFill>
                  <a:schemeClr val="tx1"/>
                </a:solidFill>
                <a:effectLst/>
              </a:rPr>
              <a:t> S.A., Sociedad Minera El Brocal S.A.A. y Santa </a:t>
            </a:r>
            <a:r>
              <a:rPr lang="es-PE" sz="1800" b="0" dirty="0" err="1">
                <a:solidFill>
                  <a:schemeClr val="tx1"/>
                </a:solidFill>
                <a:effectLst/>
              </a:rPr>
              <a:t>Sofia</a:t>
            </a:r>
            <a:r>
              <a:rPr lang="es-PE" sz="1800" b="0" dirty="0">
                <a:solidFill>
                  <a:schemeClr val="tx1"/>
                </a:solidFill>
                <a:effectLst/>
              </a:rPr>
              <a:t> Puertos </a:t>
            </a:r>
            <a:r>
              <a:rPr lang="es-PE" sz="1800" b="0" dirty="0" smtClean="0">
                <a:solidFill>
                  <a:schemeClr val="tx1"/>
                </a:solidFill>
                <a:effectLst/>
              </a:rPr>
              <a:t>S.A.</a:t>
            </a:r>
            <a:endParaRPr lang="es-PE" sz="1800" b="0" dirty="0"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7947" y="2360085"/>
            <a:ext cx="7828107" cy="423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9" descr="PERUBAR-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47536" y="4677400"/>
            <a:ext cx="723889" cy="59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0" descr="Chinalco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45305" y="4173543"/>
            <a:ext cx="542919" cy="55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47536" y="2996952"/>
            <a:ext cx="778182" cy="4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1 Imagen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42321" y="3704438"/>
            <a:ext cx="1517512" cy="36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http://www.paginasamarillas.com.pe/dbimages/A62007/IMG245762.GIF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20072" y="3356992"/>
            <a:ext cx="1388384" cy="39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124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3168352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s-PE" sz="2000" dirty="0" smtClean="0"/>
              <a:t>El 23 de diciembre de 2011 se firmó un mandato de estructuración para el financiamiento de largo plazo entre Transportadora Callao y los bancos:</a:t>
            </a:r>
          </a:p>
          <a:p>
            <a:pPr marL="392113" lvl="1" indent="0">
              <a:buNone/>
            </a:pPr>
            <a:endParaRPr lang="es-PE" sz="2000" dirty="0" smtClean="0"/>
          </a:p>
          <a:p>
            <a:pPr marL="392113" lvl="1" indent="0">
              <a:buNone/>
            </a:pPr>
            <a:endParaRPr lang="es-PE" sz="2000" dirty="0"/>
          </a:p>
          <a:p>
            <a:pPr marL="392113" lvl="1" indent="0">
              <a:buNone/>
            </a:pPr>
            <a:endParaRPr lang="es-PE" sz="2000" dirty="0" smtClean="0"/>
          </a:p>
          <a:p>
            <a:pPr marL="392113" lvl="1" indent="0">
              <a:buNone/>
            </a:pPr>
            <a:endParaRPr lang="es-PE" sz="2000" dirty="0"/>
          </a:p>
          <a:p>
            <a:pPr marL="392113" lvl="1" indent="0">
              <a:buNone/>
            </a:pPr>
            <a:endParaRPr lang="es-PE" sz="2000" dirty="0" smtClean="0"/>
          </a:p>
          <a:p>
            <a:pPr marL="392113" lvl="1" indent="0">
              <a:buNone/>
            </a:pPr>
            <a:endParaRPr lang="es-PE" sz="2000" dirty="0" smtClean="0"/>
          </a:p>
          <a:p>
            <a:endParaRPr lang="es-PE" sz="2000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53163486"/>
              </p:ext>
            </p:extLst>
          </p:nvPr>
        </p:nvGraphicFramePr>
        <p:xfrm>
          <a:off x="755576" y="2708920"/>
          <a:ext cx="684076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/>
                <a:gridCol w="3312368"/>
              </a:tblGrid>
              <a:tr h="57606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PE" sz="17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Banco de Crédito del Perú BCP</a:t>
                      </a:r>
                    </a:p>
                    <a:p>
                      <a:pPr marL="0" algn="l" defTabSz="914400" rtl="0" eaLnBrk="1" latinLnBrk="0" hangingPunct="1"/>
                      <a:endParaRPr lang="es-PE" sz="17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PE" sz="17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es-PE" sz="1700" dirty="0" smtClean="0"/>
                        <a:t>BBVA Continental</a:t>
                      </a:r>
                    </a:p>
                    <a:p>
                      <a:endParaRPr lang="es-PE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PE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es-PE" sz="1700" dirty="0" err="1" smtClean="0"/>
                        <a:t>Natixis</a:t>
                      </a:r>
                      <a:r>
                        <a:rPr lang="es-PE" sz="1700" dirty="0" smtClean="0"/>
                        <a:t>, New York </a:t>
                      </a:r>
                      <a:r>
                        <a:rPr lang="es-PE" sz="1700" dirty="0" err="1" smtClean="0"/>
                        <a:t>Branch</a:t>
                      </a:r>
                      <a:endParaRPr lang="es-PE" sz="1700" dirty="0" smtClean="0"/>
                    </a:p>
                    <a:p>
                      <a:endParaRPr lang="es-PE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PE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45860" y="44624"/>
            <a:ext cx="1762644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/>
          <a:lstStyle/>
          <a:p>
            <a:pPr algn="ctr"/>
            <a:r>
              <a:rPr lang="es-PE" sz="3000" b="1" dirty="0" smtClean="0">
                <a:solidFill>
                  <a:schemeClr val="tx2"/>
                </a:solidFill>
                <a:latin typeface="Lucida Sans Unicode" pitchFamily="34" charset="0"/>
                <a:ea typeface="+mn-ea"/>
                <a:cs typeface="+mn-cs"/>
              </a:rPr>
              <a:t>FINANCIAMIENTO DEL PROYECTO</a:t>
            </a:r>
            <a:endParaRPr lang="es-PE" sz="3000" b="1" dirty="0">
              <a:solidFill>
                <a:schemeClr val="tx2"/>
              </a:solidFill>
              <a:latin typeface="Lucida Sans Unicode" pitchFamily="34" charset="0"/>
              <a:ea typeface="+mn-ea"/>
              <a:cs typeface="+mn-cs"/>
            </a:endParaRPr>
          </a:p>
        </p:txBody>
      </p:sp>
      <p:pic>
        <p:nvPicPr>
          <p:cNvPr id="2052" name="Picture 4" descr="http://publiconb.com/imagenes/logo-bc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90864" y="2803401"/>
            <a:ext cx="205740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bbvabancocontinental.com/fbin/logo_bbva_peru_n_tcm288-21585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90864" y="3356992"/>
            <a:ext cx="2057400" cy="53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ile:Natixis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90864" y="4077686"/>
            <a:ext cx="2057400" cy="35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0905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45860" y="44624"/>
            <a:ext cx="1762644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6"/>
          <p:cNvSpPr txBox="1"/>
          <p:nvPr/>
        </p:nvSpPr>
        <p:spPr>
          <a:xfrm>
            <a:off x="755576" y="3036155"/>
            <a:ext cx="1656184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dirty="0" smtClean="0"/>
              <a:t>Proyecto</a:t>
            </a:r>
          </a:p>
          <a:p>
            <a:pPr algn="ctr"/>
            <a:r>
              <a:rPr lang="es-PE" dirty="0" smtClean="0"/>
              <a:t>150M</a:t>
            </a:r>
            <a:endParaRPr lang="es-PE" dirty="0"/>
          </a:p>
        </p:txBody>
      </p:sp>
      <p:sp>
        <p:nvSpPr>
          <p:cNvPr id="6" name="TextBox 7"/>
          <p:cNvSpPr txBox="1"/>
          <p:nvPr/>
        </p:nvSpPr>
        <p:spPr>
          <a:xfrm>
            <a:off x="3563888" y="2276872"/>
            <a:ext cx="1656184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dirty="0" smtClean="0"/>
              <a:t>Bancos</a:t>
            </a:r>
          </a:p>
          <a:p>
            <a:pPr algn="ctr"/>
            <a:r>
              <a:rPr lang="es-PE" dirty="0" smtClean="0"/>
              <a:t>100M</a:t>
            </a:r>
            <a:endParaRPr lang="es-PE" dirty="0"/>
          </a:p>
        </p:txBody>
      </p:sp>
      <p:sp>
        <p:nvSpPr>
          <p:cNvPr id="7" name="TextBox 8"/>
          <p:cNvSpPr txBox="1"/>
          <p:nvPr/>
        </p:nvSpPr>
        <p:spPr>
          <a:xfrm>
            <a:off x="3563888" y="3789040"/>
            <a:ext cx="1656184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dirty="0" smtClean="0"/>
              <a:t>Accionistas</a:t>
            </a:r>
          </a:p>
          <a:p>
            <a:pPr algn="ctr"/>
            <a:r>
              <a:rPr lang="es-PE" dirty="0" smtClean="0"/>
              <a:t>50M</a:t>
            </a:r>
            <a:endParaRPr lang="es-PE" dirty="0"/>
          </a:p>
        </p:txBody>
      </p:sp>
      <p:sp>
        <p:nvSpPr>
          <p:cNvPr id="8" name="TextBox 9"/>
          <p:cNvSpPr txBox="1"/>
          <p:nvPr/>
        </p:nvSpPr>
        <p:spPr>
          <a:xfrm>
            <a:off x="6516216" y="3051544"/>
            <a:ext cx="1656184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dirty="0" smtClean="0"/>
              <a:t>Capital</a:t>
            </a:r>
          </a:p>
          <a:p>
            <a:pPr algn="ctr"/>
            <a:r>
              <a:rPr lang="es-PE" dirty="0" smtClean="0"/>
              <a:t>25M</a:t>
            </a:r>
            <a:endParaRPr lang="es-PE" dirty="0"/>
          </a:p>
        </p:txBody>
      </p:sp>
      <p:sp>
        <p:nvSpPr>
          <p:cNvPr id="9" name="TextBox 10"/>
          <p:cNvSpPr txBox="1"/>
          <p:nvPr/>
        </p:nvSpPr>
        <p:spPr>
          <a:xfrm>
            <a:off x="6516216" y="4563712"/>
            <a:ext cx="1656184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dirty="0" smtClean="0"/>
              <a:t>Préstamo</a:t>
            </a:r>
          </a:p>
          <a:p>
            <a:pPr algn="ctr"/>
            <a:r>
              <a:rPr lang="es-PE" dirty="0" smtClean="0"/>
              <a:t>25M</a:t>
            </a:r>
            <a:endParaRPr lang="es-PE" dirty="0"/>
          </a:p>
        </p:txBody>
      </p:sp>
      <p:cxnSp>
        <p:nvCxnSpPr>
          <p:cNvPr id="10" name="Straight Arrow Connector 12"/>
          <p:cNvCxnSpPr>
            <a:stCxn id="5" idx="3"/>
            <a:endCxn id="6" idx="1"/>
          </p:cNvCxnSpPr>
          <p:nvPr/>
        </p:nvCxnSpPr>
        <p:spPr>
          <a:xfrm flipV="1">
            <a:off x="2411760" y="2600038"/>
            <a:ext cx="1152128" cy="7592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3"/>
          <p:cNvCxnSpPr>
            <a:stCxn id="7" idx="3"/>
            <a:endCxn id="8" idx="1"/>
          </p:cNvCxnSpPr>
          <p:nvPr/>
        </p:nvCxnSpPr>
        <p:spPr>
          <a:xfrm flipV="1">
            <a:off x="5220072" y="3374710"/>
            <a:ext cx="1296144" cy="7374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6"/>
          <p:cNvCxnSpPr>
            <a:stCxn id="5" idx="3"/>
            <a:endCxn id="7" idx="1"/>
          </p:cNvCxnSpPr>
          <p:nvPr/>
        </p:nvCxnSpPr>
        <p:spPr>
          <a:xfrm>
            <a:off x="2411760" y="3359321"/>
            <a:ext cx="1152128" cy="7528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21"/>
          <p:cNvCxnSpPr>
            <a:stCxn id="7" idx="3"/>
            <a:endCxn id="9" idx="1"/>
          </p:cNvCxnSpPr>
          <p:nvPr/>
        </p:nvCxnSpPr>
        <p:spPr>
          <a:xfrm>
            <a:off x="5220072" y="4112206"/>
            <a:ext cx="1296144" cy="7746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/>
          <a:lstStyle/>
          <a:p>
            <a:pPr algn="ctr"/>
            <a:r>
              <a:rPr lang="es-PE" sz="3000" b="1" dirty="0" smtClean="0">
                <a:solidFill>
                  <a:schemeClr val="tx2"/>
                </a:solidFill>
                <a:latin typeface="Lucida Sans Unicode" pitchFamily="34" charset="0"/>
                <a:ea typeface="+mn-ea"/>
                <a:cs typeface="+mn-cs"/>
              </a:rPr>
              <a:t>FINANCIAMIENTO DEL PROYECTO</a:t>
            </a:r>
            <a:endParaRPr lang="es-PE" sz="3000" b="1" dirty="0">
              <a:solidFill>
                <a:schemeClr val="tx2"/>
              </a:solidFill>
              <a:latin typeface="Lucida Sans Unicode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532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/>
          </p:cNvSpPr>
          <p:nvPr>
            <p:ph type="ctrTitle" idx="4294967295"/>
          </p:nvPr>
        </p:nvSpPr>
        <p:spPr bwMode="auto">
          <a:xfrm>
            <a:off x="1691792" y="188640"/>
            <a:ext cx="5760417" cy="792088"/>
          </a:xfrm>
        </p:spPr>
        <p:txBody>
          <a:bodyPr vert="horz" anchor="t">
            <a:noAutofit/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/>
          <a:p>
            <a:pPr algn="ctr"/>
            <a:r>
              <a:rPr lang="es-ES" sz="2500" dirty="0">
                <a:effectLst/>
                <a:latin typeface="Lucida Sans Unicode" pitchFamily="34" charset="0"/>
                <a:ea typeface="+mn-ea"/>
                <a:cs typeface="+mn-cs"/>
              </a:rPr>
              <a:t>INFORMACIÓN GENERAL</a:t>
            </a:r>
          </a:p>
        </p:txBody>
      </p:sp>
      <p:sp>
        <p:nvSpPr>
          <p:cNvPr id="6" name="Rectangle 4"/>
          <p:cNvSpPr txBox="1">
            <a:spLocks/>
          </p:cNvSpPr>
          <p:nvPr/>
        </p:nvSpPr>
        <p:spPr bwMode="auto">
          <a:xfrm>
            <a:off x="539552" y="908720"/>
            <a:ext cx="8121913" cy="2448272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>
              <a:defRPr/>
            </a:pPr>
            <a:r>
              <a:rPr lang="es-ES" sz="1800" dirty="0" smtClean="0">
                <a:solidFill>
                  <a:schemeClr val="tx1"/>
                </a:solidFill>
                <a:effectLst/>
                <a:latin typeface="+mj-lt"/>
              </a:rPr>
              <a:t>ANTECEDENTE</a:t>
            </a:r>
          </a:p>
          <a:p>
            <a:pPr>
              <a:defRPr/>
            </a:pPr>
            <a:endParaRPr lang="es-ES" sz="1800" dirty="0">
              <a:solidFill>
                <a:schemeClr val="tx1"/>
              </a:solidFill>
              <a:effectLst/>
            </a:endParaRPr>
          </a:p>
          <a:p>
            <a:pPr marL="900113" indent="-342900" algn="just">
              <a:buFont typeface="Arial" pitchFamily="34" charset="0"/>
              <a:buChar char="•"/>
              <a:defRPr/>
            </a:pPr>
            <a:r>
              <a:rPr lang="es-PE" sz="1800" b="0" dirty="0" smtClean="0">
                <a:solidFill>
                  <a:schemeClr val="tx1"/>
                </a:solidFill>
                <a:effectLst/>
                <a:latin typeface="+mj-lt"/>
              </a:rPr>
              <a:t>TC presenta iniciativa privada - 3 </a:t>
            </a:r>
            <a:r>
              <a:rPr lang="es-PE" sz="1800" b="0" dirty="0">
                <a:solidFill>
                  <a:schemeClr val="tx1"/>
                </a:solidFill>
                <a:effectLst/>
                <a:latin typeface="+mj-lt"/>
              </a:rPr>
              <a:t>de julio de </a:t>
            </a:r>
            <a:r>
              <a:rPr lang="es-PE" sz="1800" b="0" dirty="0" smtClean="0">
                <a:solidFill>
                  <a:schemeClr val="tx1"/>
                </a:solidFill>
                <a:effectLst/>
                <a:latin typeface="+mj-lt"/>
              </a:rPr>
              <a:t>2009</a:t>
            </a:r>
          </a:p>
          <a:p>
            <a:pPr marL="900113" indent="-342900" algn="just">
              <a:buFont typeface="Arial" pitchFamily="34" charset="0"/>
              <a:buChar char="•"/>
              <a:defRPr/>
            </a:pPr>
            <a:r>
              <a:rPr lang="es-PE" sz="1800" b="0" dirty="0" smtClean="0">
                <a:solidFill>
                  <a:schemeClr val="tx1"/>
                </a:solidFill>
                <a:effectLst/>
              </a:rPr>
              <a:t>Otorgan la adjudicación directa - 11 </a:t>
            </a:r>
            <a:r>
              <a:rPr lang="es-PE" sz="1800" b="0" dirty="0">
                <a:solidFill>
                  <a:schemeClr val="tx1"/>
                </a:solidFill>
                <a:effectLst/>
              </a:rPr>
              <a:t>de agosto de </a:t>
            </a:r>
            <a:r>
              <a:rPr lang="es-PE" sz="1800" b="0" dirty="0" smtClean="0">
                <a:solidFill>
                  <a:schemeClr val="tx1"/>
                </a:solidFill>
                <a:effectLst/>
              </a:rPr>
              <a:t>2010. </a:t>
            </a:r>
          </a:p>
          <a:p>
            <a:pPr marL="900113" indent="-342900" algn="just">
              <a:buFont typeface="Arial" pitchFamily="34" charset="0"/>
              <a:buChar char="•"/>
              <a:defRPr/>
            </a:pPr>
            <a:r>
              <a:rPr lang="es-PE" sz="1800" b="0" dirty="0" smtClean="0">
                <a:solidFill>
                  <a:schemeClr val="tx1"/>
                </a:solidFill>
                <a:effectLst/>
                <a:latin typeface="+mj-lt"/>
              </a:rPr>
              <a:t>Firma Contrato de Concesión TC y MTC - 28 de enero de 2011.</a:t>
            </a:r>
          </a:p>
          <a:p>
            <a:pPr marL="900113" indent="-342900" algn="just">
              <a:buFont typeface="Arial" pitchFamily="34" charset="0"/>
              <a:buChar char="•"/>
              <a:defRPr/>
            </a:pPr>
            <a:endParaRPr lang="es-ES" sz="1800" b="0" dirty="0">
              <a:solidFill>
                <a:schemeClr val="tx1"/>
              </a:solidFill>
              <a:effectLst/>
              <a:latin typeface="+mj-lt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28933545"/>
              </p:ext>
            </p:extLst>
          </p:nvPr>
        </p:nvGraphicFramePr>
        <p:xfrm>
          <a:off x="1403648" y="3356992"/>
          <a:ext cx="6768751" cy="3276012"/>
        </p:xfrm>
        <a:graphic>
          <a:graphicData uri="http://schemas.openxmlformats.org/drawingml/2006/table">
            <a:tbl>
              <a:tblPr firstRow="1" firstCol="1" bandRow="1"/>
              <a:tblGrid>
                <a:gridCol w="622537"/>
                <a:gridCol w="2329791"/>
                <a:gridCol w="1296144"/>
                <a:gridCol w="2520279"/>
              </a:tblGrid>
              <a:tr h="3960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PE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N°</a:t>
                      </a:r>
                      <a:endParaRPr lang="es-P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PE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Permiso</a:t>
                      </a:r>
                      <a:endParaRPr lang="es-P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PE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Entidad</a:t>
                      </a:r>
                      <a:endParaRPr lang="es-P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PE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Aprobación</a:t>
                      </a:r>
                      <a:endParaRPr lang="es-P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P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P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CIRA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P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MINCU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PE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CIRA N°</a:t>
                      </a:r>
                      <a:r>
                        <a:rPr lang="es-PE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2010-084/MC (10.12.10)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PE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CIRA N° 2011-083/MC (02.03.11)</a:t>
                      </a:r>
                      <a:endParaRPr lang="es-P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P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P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EIA Semidetallado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P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DGASA-MTC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PE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R.D N° 039-2011-MTC/16 (29.03.11)</a:t>
                      </a:r>
                      <a:endParaRPr lang="es-P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PE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s-P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P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EIA Dragado (Dragado y Autorización del Botadero)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P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DICAPI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PE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R.D</a:t>
                      </a:r>
                      <a:r>
                        <a:rPr lang="es-PE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N° 0887-2011/DGC (25.08.11)</a:t>
                      </a:r>
                      <a:endParaRPr lang="es-P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PE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s-P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PE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Expediente Técnico de Obras Marítimas (Dragado)</a:t>
                      </a:r>
                      <a:endParaRPr lang="es-P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PE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APN</a:t>
                      </a:r>
                      <a:endParaRPr lang="es-P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PE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Carta</a:t>
                      </a:r>
                      <a:r>
                        <a:rPr lang="es-PE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N° 030-2012-APN/PD (23.03.12)</a:t>
                      </a:r>
                      <a:endParaRPr lang="es-P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PE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s-P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PE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Expediente Técnico de Infraestructura Portuaria y Equipamiento Portuario</a:t>
                      </a:r>
                      <a:endParaRPr lang="es-P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PE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APN</a:t>
                      </a:r>
                      <a:endParaRPr lang="es-P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PE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Carta N° 062-2012-APN/PD (04.06.12)</a:t>
                      </a:r>
                      <a:endParaRPr lang="es-P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PE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s-P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PE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Recuperación anticipada del IGV</a:t>
                      </a:r>
                      <a:endParaRPr lang="es-P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PE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MTC</a:t>
                      </a:r>
                      <a:endParaRPr lang="es-P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PE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Pendiente</a:t>
                      </a:r>
                      <a:endParaRPr lang="es-P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2843808" y="2924944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Autorizaciones y permisos obtenidos</a:t>
            </a:r>
            <a:endParaRPr lang="es-PE" dirty="0"/>
          </a:p>
        </p:txBody>
      </p:sp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45860" y="44624"/>
            <a:ext cx="1762644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0776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/>
          </p:cNvSpPr>
          <p:nvPr>
            <p:ph type="ctrTitle" idx="4294967295"/>
          </p:nvPr>
        </p:nvSpPr>
        <p:spPr bwMode="auto">
          <a:xfrm>
            <a:off x="832048" y="2535039"/>
            <a:ext cx="7772400" cy="14700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es-ES" dirty="0" smtClean="0">
                <a:effectLst/>
                <a:latin typeface="Lucida Sans Unicode" pitchFamily="34" charset="0"/>
              </a:rPr>
              <a:t>DESCRIPCIÓN DEL PROYECTO</a:t>
            </a:r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45860" y="44624"/>
            <a:ext cx="1762644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0104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8_Concurrencia">
  <a:themeElements>
    <a:clrScheme name="Técnico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8_Concurrencia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écnico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</a:themeOverride>
</file>

<file path=ppt/theme/themeOverride2.xml><?xml version="1.0" encoding="utf-8"?>
<a:themeOverride xmlns:a="http://schemas.openxmlformats.org/drawingml/2006/main">
  <a:clrScheme name="Técnico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9834</TotalTime>
  <Words>1134</Words>
  <Application>Microsoft Office PowerPoint</Application>
  <PresentationFormat>Presentación en pantalla (4:3)</PresentationFormat>
  <Paragraphs>263</Paragraphs>
  <Slides>38</Slides>
  <Notes>6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39" baseType="lpstr">
      <vt:lpstr>8_Concurrencia</vt:lpstr>
      <vt:lpstr>Diapositiva 1</vt:lpstr>
      <vt:lpstr>Diapositiva 2</vt:lpstr>
      <vt:lpstr>INTRODUCCIÓN</vt:lpstr>
      <vt:lpstr>INFORMACIÓN GENERAL</vt:lpstr>
      <vt:lpstr>ACCIONISTAS</vt:lpstr>
      <vt:lpstr>FINANCIAMIENTO DEL PROYECTO</vt:lpstr>
      <vt:lpstr>FINANCIAMIENTO DEL PROYECTO</vt:lpstr>
      <vt:lpstr>INFORMACIÓN GENERAL</vt:lpstr>
      <vt:lpstr>DESCRIPCIÓN DEL PROYECTO</vt:lpstr>
      <vt:lpstr>Diapositiva 10</vt:lpstr>
      <vt:lpstr>ESQUEMA DEL SISTEMA DE  TRANSPORTE Y EMBARQUE</vt:lpstr>
      <vt:lpstr>Diapositiva 12</vt:lpstr>
      <vt:lpstr>Diapositiva 13</vt:lpstr>
      <vt:lpstr>ASPECTOS GENERALES DE LA INFRAESTRUCTURA CONCESIONADA</vt:lpstr>
      <vt:lpstr>ASPECTOS GENERALES DE LA INFRAESTRUCTURA CONCESIONADA</vt:lpstr>
      <vt:lpstr>ASPECTOS GENERALES DE LA INFRAESTRUCTURA CONCESIONADA</vt:lpstr>
      <vt:lpstr>ASPECTOS GENERALES DE LA INFRAESTRUCTURA CONCESIONADA</vt:lpstr>
      <vt:lpstr>ASPECTOS GENERALES DE LA INFRAESTRUCTURA CONCESIONADA</vt:lpstr>
      <vt:lpstr>AVANCES</vt:lpstr>
      <vt:lpstr>Diapositiva 20</vt:lpstr>
      <vt:lpstr>Diapositiva 21</vt:lpstr>
      <vt:lpstr>Diapositiva 22</vt:lpstr>
      <vt:lpstr>DEPOSITO DEL MATERIAL DE DRAGADO - DMD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MEDIO AMBIENTE Y SOCIAL</vt:lpstr>
      <vt:lpstr>Diapositiva 31</vt:lpstr>
      <vt:lpstr>BENEFICIOS</vt:lpstr>
      <vt:lpstr>Diapositiva 33</vt:lpstr>
      <vt:lpstr>Diapositiva 34</vt:lpstr>
      <vt:lpstr>Diapositiva 35</vt:lpstr>
      <vt:lpstr>Diapositiva 36</vt:lpstr>
      <vt:lpstr>¿PREGUNTAS?</vt:lpstr>
      <vt:lpstr>“GRACIAS”</vt:lpstr>
    </vt:vector>
  </TitlesOfParts>
  <Company>Buenaventura Ingenieros S.A.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Consulta Pública</dc:title>
  <dc:creator>ifelipe</dc:creator>
  <cp:lastModifiedBy>comexperu</cp:lastModifiedBy>
  <cp:revision>628</cp:revision>
  <cp:lastPrinted>2012-03-26T19:45:46Z</cp:lastPrinted>
  <dcterms:created xsi:type="dcterms:W3CDTF">2009-09-18T17:13:33Z</dcterms:created>
  <dcterms:modified xsi:type="dcterms:W3CDTF">2012-07-04T15:56:57Z</dcterms:modified>
</cp:coreProperties>
</file>